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3" r:id="rId1"/>
  </p:sldMasterIdLst>
  <p:notesMasterIdLst>
    <p:notesMasterId r:id="rId46"/>
  </p:notesMasterIdLst>
  <p:sldIdLst>
    <p:sldId id="256" r:id="rId2"/>
    <p:sldId id="307" r:id="rId3"/>
    <p:sldId id="309" r:id="rId4"/>
    <p:sldId id="275" r:id="rId5"/>
    <p:sldId id="308" r:id="rId6"/>
    <p:sldId id="310" r:id="rId7"/>
    <p:sldId id="268" r:id="rId8"/>
    <p:sldId id="269" r:id="rId9"/>
    <p:sldId id="311" r:id="rId10"/>
    <p:sldId id="278" r:id="rId11"/>
    <p:sldId id="316" r:id="rId12"/>
    <p:sldId id="317" r:id="rId13"/>
    <p:sldId id="313" r:id="rId14"/>
    <p:sldId id="315" r:id="rId15"/>
    <p:sldId id="312" r:id="rId16"/>
    <p:sldId id="279" r:id="rId17"/>
    <p:sldId id="318" r:id="rId18"/>
    <p:sldId id="280" r:id="rId19"/>
    <p:sldId id="319" r:id="rId20"/>
    <p:sldId id="281" r:id="rId21"/>
    <p:sldId id="282" r:id="rId22"/>
    <p:sldId id="283" r:id="rId23"/>
    <p:sldId id="320" r:id="rId24"/>
    <p:sldId id="284" r:id="rId25"/>
    <p:sldId id="322" r:id="rId26"/>
    <p:sldId id="285" r:id="rId27"/>
    <p:sldId id="286" r:id="rId28"/>
    <p:sldId id="323" r:id="rId29"/>
    <p:sldId id="287" r:id="rId30"/>
    <p:sldId id="288" r:id="rId31"/>
    <p:sldId id="321" r:id="rId32"/>
    <p:sldId id="291" r:id="rId33"/>
    <p:sldId id="292" r:id="rId34"/>
    <p:sldId id="293" r:id="rId35"/>
    <p:sldId id="294" r:id="rId36"/>
    <p:sldId id="324" r:id="rId37"/>
    <p:sldId id="295" r:id="rId38"/>
    <p:sldId id="325" r:id="rId39"/>
    <p:sldId id="327" r:id="rId40"/>
    <p:sldId id="326" r:id="rId41"/>
    <p:sldId id="296" r:id="rId42"/>
    <p:sldId id="328" r:id="rId43"/>
    <p:sldId id="304" r:id="rId44"/>
    <p:sldId id="305" r:id="rId45"/>
  </p:sldIdLst>
  <p:sldSz cx="9144000" cy="5143500" type="screen16x9"/>
  <p:notesSz cx="6858000" cy="9144000"/>
  <p:embeddedFontLst>
    <p:embeddedFont>
      <p:font typeface="Berlin Sans FB" panose="020E0602020502020306" pitchFamily="34" charset="0"/>
      <p:regular r:id="rId47"/>
      <p:bold r:id="rId48"/>
    </p:embeddedFont>
    <p:embeddedFont>
      <p:font typeface="Berlin Sans FB Demi" panose="020E0802020502020306" pitchFamily="34" charset="0"/>
      <p:bold r:id="rId49"/>
    </p:embeddedFont>
    <p:embeddedFont>
      <p:font typeface="Bernard MT Condensed" panose="02050806060905020404" pitchFamily="18" charset="0"/>
      <p:regular r:id="rId50"/>
    </p:embeddedFon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
      <p:font typeface="Cambria Math" panose="02040503050406030204" pitchFamily="18" charset="0"/>
      <p:regular r:id="rId5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4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55399ae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55399ae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829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222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55399ae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55399ae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3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55399ae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55399ae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591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6699419" y="4402932"/>
            <a:ext cx="1200150" cy="283369"/>
          </a:xfrm>
        </p:spPr>
        <p:txBody>
          <a:bodyPr/>
          <a:lstStyle/>
          <a:p>
            <a:fld id="{B61BEF0D-F0BB-DE4B-95CE-6DB70DBA9567}" type="datetimeFigureOut">
              <a:rPr lang="en-US" smtClean="0"/>
              <a:pPr/>
              <a:t>9/29/2022</a:t>
            </a:fld>
            <a:endParaRPr lang="en-US" dirty="0"/>
          </a:p>
        </p:txBody>
      </p:sp>
      <p:sp>
        <p:nvSpPr>
          <p:cNvPr id="5" name="Footer Placeholder 4"/>
          <p:cNvSpPr>
            <a:spLocks noGrp="1"/>
          </p:cNvSpPr>
          <p:nvPr>
            <p:ph type="ftr" sz="quarter" idx="11"/>
          </p:nvPr>
        </p:nvSpPr>
        <p:spPr>
          <a:xfrm>
            <a:off x="2971799" y="4402932"/>
            <a:ext cx="3670469" cy="283369"/>
          </a:xfrm>
        </p:spPr>
        <p:txBody>
          <a:bodyPr/>
          <a:lstStyle/>
          <a:p>
            <a:endParaRPr lang="en-US" dirty="0"/>
          </a:p>
        </p:txBody>
      </p:sp>
      <p:sp>
        <p:nvSpPr>
          <p:cNvPr id="6" name="Slide Number Placeholder 5"/>
          <p:cNvSpPr>
            <a:spLocks noGrp="1"/>
          </p:cNvSpPr>
          <p:nvPr>
            <p:ph type="sldNum" sz="quarter" idx="12"/>
          </p:nvPr>
        </p:nvSpPr>
        <p:spPr>
          <a:xfrm>
            <a:off x="7956719" y="4402932"/>
            <a:ext cx="413375" cy="283369"/>
          </a:xfrm>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88683443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3549649"/>
            <a:ext cx="759857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028701" y="699084"/>
            <a:ext cx="6569870" cy="23737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514351" y="3974702"/>
            <a:ext cx="7598570" cy="37028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9/29/2022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4243576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343149"/>
          </a:xfrm>
        </p:spPr>
        <p:txBody>
          <a:bodyPr anchor="ctr">
            <a:normAutofit/>
          </a:bodyPr>
          <a:lstStyle>
            <a:lvl1pPr algn="l">
              <a:defRPr sz="2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50" y="3257550"/>
            <a:ext cx="7598571"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8494579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2" name="TextBox 11"/>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3" name="TextBox 12"/>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823406" y="2514600"/>
            <a:ext cx="7004388"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515599" y="3257550"/>
            <a:ext cx="7614275"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2408828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2" y="2481436"/>
            <a:ext cx="7598569" cy="1101600"/>
          </a:xfrm>
        </p:spPr>
        <p:txBody>
          <a:bodyPr anchor="b">
            <a:normAutofit/>
          </a:bodyPr>
          <a:lstStyle>
            <a:lvl1pPr algn="l">
              <a:defRPr sz="2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51" y="3583036"/>
            <a:ext cx="7598570"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57868048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3" name="TextBox 12"/>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4" name="TextBox 13"/>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514350" y="2914650"/>
            <a:ext cx="7601577" cy="666750"/>
          </a:xfrm>
        </p:spPr>
        <p:txBody>
          <a:bodyPr vert="horz" lIns="91440" tIns="45720" rIns="91440" bIns="45720" rtlCol="0" anchor="b">
            <a:normAutofit/>
          </a:bodyPr>
          <a:lstStyle>
            <a:lvl1pPr>
              <a:buNone/>
              <a:defRPr lang="en-US" sz="1800" b="0" cap="none"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514349" y="3581400"/>
            <a:ext cx="7601577" cy="7620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175196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057399"/>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10" name="Text Placeholder 9"/>
          <p:cNvSpPr>
            <a:spLocks noGrp="1"/>
          </p:cNvSpPr>
          <p:nvPr>
            <p:ph type="body" sz="quarter" idx="13"/>
          </p:nvPr>
        </p:nvSpPr>
        <p:spPr>
          <a:xfrm>
            <a:off x="514351" y="2628900"/>
            <a:ext cx="7598571"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514350" y="3257550"/>
            <a:ext cx="7598571"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7705572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8" name="Title 1"/>
          <p:cNvSpPr>
            <a:spLocks noGrp="1"/>
          </p:cNvSpPr>
          <p:nvPr>
            <p:ph type="title"/>
          </p:nvPr>
        </p:nvSpPr>
        <p:spPr>
          <a:xfrm>
            <a:off x="514351" y="457201"/>
            <a:ext cx="7598569" cy="1092200"/>
          </a:xfrm>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52475794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Vertical Title 1"/>
          <p:cNvSpPr>
            <a:spLocks noGrp="1"/>
          </p:cNvSpPr>
          <p:nvPr>
            <p:ph type="title" orient="vert"/>
          </p:nvPr>
        </p:nvSpPr>
        <p:spPr>
          <a:xfrm>
            <a:off x="6494006" y="457200"/>
            <a:ext cx="1618914" cy="38862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514350" y="457200"/>
            <a:ext cx="5874087" cy="388620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66481890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29368183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2481436"/>
            <a:ext cx="7598570" cy="1101600"/>
          </a:xfrm>
        </p:spPr>
        <p:txBody>
          <a:bodyPr anchor="b"/>
          <a:lstStyle>
            <a:lvl1pPr algn="l">
              <a:defRPr sz="30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49" y="3583036"/>
            <a:ext cx="7598571" cy="645300"/>
          </a:xfrm>
        </p:spPr>
        <p:txBody>
          <a:bodyPr anchor="t">
            <a:normAutofit/>
          </a:bodyPr>
          <a:lstStyle>
            <a:lvl1pPr marL="0" indent="0" algn="l">
              <a:buNone/>
              <a:defRPr sz="1500" cap="all">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4144747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514351" y="1606550"/>
            <a:ext cx="3746501" cy="2736851"/>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366421" y="1606551"/>
            <a:ext cx="3746499" cy="273685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5850784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730252" y="1663700"/>
            <a:ext cx="3531791"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4" name="Content Placeholder 3"/>
          <p:cNvSpPr>
            <a:spLocks noGrp="1"/>
          </p:cNvSpPr>
          <p:nvPr>
            <p:ph sz="half" idx="2"/>
          </p:nvPr>
        </p:nvSpPr>
        <p:spPr>
          <a:xfrm>
            <a:off x="514351" y="2152651"/>
            <a:ext cx="3747692" cy="219074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572003" y="1670050"/>
            <a:ext cx="35421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6" name="Content Placeholder 5"/>
          <p:cNvSpPr>
            <a:spLocks noGrp="1"/>
          </p:cNvSpPr>
          <p:nvPr>
            <p:ph sz="quarter" idx="4"/>
          </p:nvPr>
        </p:nvSpPr>
        <p:spPr>
          <a:xfrm>
            <a:off x="4367612" y="2152651"/>
            <a:ext cx="3746501" cy="219074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44861907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5522320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9/29/2022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67545326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555750"/>
            <a:ext cx="2760664" cy="1028700"/>
          </a:xfrm>
        </p:spPr>
        <p:txBody>
          <a:bodyPr anchor="b">
            <a:normAutofit/>
          </a:bodyPr>
          <a:lstStyle>
            <a:lvl1pPr algn="l">
              <a:defRPr sz="18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486151" y="457201"/>
            <a:ext cx="4626770" cy="3886200"/>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514350" y="2584450"/>
            <a:ext cx="2760664" cy="137160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9/29/2022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4094711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200150"/>
            <a:ext cx="4623490" cy="1028700"/>
          </a:xfrm>
        </p:spPr>
        <p:txBody>
          <a:bodyPr anchor="b">
            <a:normAutofit/>
          </a:bodyPr>
          <a:lstStyle>
            <a:lvl1pPr algn="l">
              <a:defRPr sz="2100" b="0"/>
            </a:lvl1pPr>
          </a:lstStyle>
          <a:p>
            <a:r>
              <a:rPr lang="it-IT"/>
              <a:t>Fare clic per modificare lo stile del titolo dello schema</a:t>
            </a:r>
            <a:endParaRPr lang="en-US" dirty="0"/>
          </a:p>
        </p:txBody>
      </p:sp>
      <p:sp>
        <p:nvSpPr>
          <p:cNvPr id="14" name="Picture Placeholder 2"/>
          <p:cNvSpPr>
            <a:spLocks noGrp="1" noChangeAspect="1"/>
          </p:cNvSpPr>
          <p:nvPr>
            <p:ph type="pic" idx="1"/>
          </p:nvPr>
        </p:nvSpPr>
        <p:spPr>
          <a:xfrm>
            <a:off x="5652190" y="685800"/>
            <a:ext cx="2460731" cy="3429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514350" y="2228850"/>
            <a:ext cx="4623490" cy="13716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9/29/2022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48481609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4351" y="457201"/>
            <a:ext cx="7598569" cy="1092200"/>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51" y="1606551"/>
            <a:ext cx="7598569" cy="2736850"/>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442245" y="4402932"/>
            <a:ext cx="1200150"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smtClean="0"/>
              <a:pPr/>
              <a:t>9/29/2022</a:t>
            </a:fld>
            <a:endParaRPr lang="en-US" dirty="0"/>
          </a:p>
        </p:txBody>
      </p:sp>
      <p:sp>
        <p:nvSpPr>
          <p:cNvPr id="5" name="Footer Placeholder 4"/>
          <p:cNvSpPr>
            <a:spLocks noGrp="1"/>
          </p:cNvSpPr>
          <p:nvPr>
            <p:ph type="ftr" sz="quarter" idx="3"/>
          </p:nvPr>
        </p:nvSpPr>
        <p:spPr>
          <a:xfrm>
            <a:off x="514351" y="4402932"/>
            <a:ext cx="5870744" cy="283369"/>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699546" y="4402932"/>
            <a:ext cx="413375"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543954888"/>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linkedin.com/in/claudiods/" TargetMode="External"/><Relationship Id="rId2" Type="http://schemas.openxmlformats.org/officeDocument/2006/relationships/hyperlink" Target="mailto:c.giancaterino@gmail.com" TargetMode="Externa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criteo.com/wp-content/uploads/2018/03/Criteo-UK-Commerce-Marketing-Forum.pdf"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hyperlink" Target="https://www.kaggle.com/pankajjsh06/ibm-watson-marketing-customer-value-data"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ibm.com/communities/analytics/watson-analytics-blog/marketing-customer-value-analysis/"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659371" y="1871332"/>
            <a:ext cx="5398295" cy="1687032"/>
          </a:xfrm>
          <a:prstGeom prst="rect">
            <a:avLst/>
          </a:prstGeom>
        </p:spPr>
        <p:txBody>
          <a:bodyPr spcFirstLastPara="1" wrap="square" lIns="91425" tIns="91425" rIns="91425" bIns="91425" anchor="ctr" anchorCtr="0">
            <a:noAutofit/>
          </a:bodyPr>
          <a:lstStyle/>
          <a:p>
            <a:pPr algn="ctr">
              <a:spcBef>
                <a:spcPts val="0"/>
              </a:spcBef>
            </a:pPr>
            <a:r>
              <a:rPr lang="en-US" sz="2400" b="1" i="0" dirty="0">
                <a:solidFill>
                  <a:srgbClr val="00B050"/>
                </a:solidFill>
                <a:effectLst/>
                <a:latin typeface="Berlin Sans FB Demi" panose="020E0802020502020306" pitchFamily="34" charset="0"/>
              </a:rPr>
              <a:t>Unsupervised Learning applied to THE Customer Lifetime Value (CLV)</a:t>
            </a:r>
            <a:br>
              <a:rPr lang="en-US" sz="2800" b="1" i="0" dirty="0">
                <a:solidFill>
                  <a:srgbClr val="00B050"/>
                </a:solidFill>
                <a:effectLst/>
                <a:latin typeface="Berlin Sans FB Demi" panose="020E0802020502020306" pitchFamily="34" charset="0"/>
              </a:rPr>
            </a:br>
            <a:endParaRPr sz="2800" dirty="0">
              <a:solidFill>
                <a:srgbClr val="00B050"/>
              </a:solidFill>
              <a:effectLst>
                <a:outerShdw blurRad="63500" sx="102000" sy="102000" algn="ctr" rotWithShape="0">
                  <a:prstClr val="black">
                    <a:alpha val="40000"/>
                  </a:prstClr>
                </a:outerShdw>
              </a:effectLst>
              <a:latin typeface="Berlin Sans FB Demi" panose="020E0802020502020306" pitchFamily="34" charset="0"/>
            </a:endParaRPr>
          </a:p>
        </p:txBody>
      </p:sp>
      <p:sp>
        <p:nvSpPr>
          <p:cNvPr id="2" name="CasellaDiTesto 1">
            <a:extLst>
              <a:ext uri="{FF2B5EF4-FFF2-40B4-BE49-F238E27FC236}">
                <a16:creationId xmlns:a16="http://schemas.microsoft.com/office/drawing/2014/main" id="{C548618B-E20C-404D-B37C-C8E2940E8A7F}"/>
              </a:ext>
            </a:extLst>
          </p:cNvPr>
          <p:cNvSpPr txBox="1"/>
          <p:nvPr/>
        </p:nvSpPr>
        <p:spPr>
          <a:xfrm>
            <a:off x="531628" y="3976577"/>
            <a:ext cx="7988595" cy="369332"/>
          </a:xfrm>
          <a:prstGeom prst="rect">
            <a:avLst/>
          </a:prstGeom>
          <a:noFill/>
        </p:spPr>
        <p:txBody>
          <a:bodyPr wrap="square" rtlCol="0">
            <a:spAutoFit/>
          </a:bodyPr>
          <a:lstStyle/>
          <a:p>
            <a:r>
              <a:rPr lang="it-IT" dirty="0" err="1">
                <a:solidFill>
                  <a:srgbClr val="00B0F0"/>
                </a:solidFill>
              </a:rPr>
              <a:t>September</a:t>
            </a:r>
            <a:r>
              <a:rPr lang="it-IT" dirty="0">
                <a:solidFill>
                  <a:srgbClr val="00B0F0"/>
                </a:solidFill>
              </a:rPr>
              <a:t> 29th, 2022							Claudio Giorgio Giancaterino</a:t>
            </a:r>
          </a:p>
        </p:txBody>
      </p:sp>
      <p:pic>
        <p:nvPicPr>
          <p:cNvPr id="1026" name="Picture 2" descr="Munich Datageeks e.V.">
            <a:extLst>
              <a:ext uri="{FF2B5EF4-FFF2-40B4-BE49-F238E27FC236}">
                <a16:creationId xmlns:a16="http://schemas.microsoft.com/office/drawing/2014/main" id="{07E11463-EC4B-162F-8880-C1947F536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BF17108-586A-4290-8F88-15DF82373B74}"/>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Which</a:t>
            </a:r>
            <a:r>
              <a:rPr lang="it-IT" sz="2400" dirty="0">
                <a:solidFill>
                  <a:srgbClr val="00B050"/>
                </a:solidFill>
                <a:latin typeface="Bernard MT Condensed" panose="02050806060905020404" pitchFamily="18" charset="0"/>
              </a:rPr>
              <a:t> model can I use to </a:t>
            </a:r>
            <a:r>
              <a:rPr lang="it-IT" sz="2400" dirty="0" err="1">
                <a:solidFill>
                  <a:srgbClr val="00B050"/>
                </a:solidFill>
                <a:latin typeface="Bernard MT Condensed" panose="02050806060905020404" pitchFamily="18" charset="0"/>
              </a:rPr>
              <a:t>predict</a:t>
            </a:r>
            <a:r>
              <a:rPr lang="it-IT" sz="2400" dirty="0">
                <a:solidFill>
                  <a:srgbClr val="00B050"/>
                </a:solidFill>
                <a:latin typeface="Bernard MT Condensed" panose="02050806060905020404" pitchFamily="18" charset="0"/>
              </a:rPr>
              <a:t> CLV?</a:t>
            </a:r>
          </a:p>
        </p:txBody>
      </p:sp>
      <p:sp>
        <p:nvSpPr>
          <p:cNvPr id="3" name="CasellaDiTesto 2">
            <a:extLst>
              <a:ext uri="{FF2B5EF4-FFF2-40B4-BE49-F238E27FC236}">
                <a16:creationId xmlns:a16="http://schemas.microsoft.com/office/drawing/2014/main" id="{62C53DC9-A8AA-4F03-9CC5-3028680F63CF}"/>
              </a:ext>
            </a:extLst>
          </p:cNvPr>
          <p:cNvSpPr txBox="1"/>
          <p:nvPr/>
        </p:nvSpPr>
        <p:spPr>
          <a:xfrm>
            <a:off x="2554515" y="1567543"/>
            <a:ext cx="4412343" cy="1200329"/>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Generalized</a:t>
            </a:r>
            <a:r>
              <a:rPr lang="it-IT" dirty="0">
                <a:solidFill>
                  <a:schemeClr val="bg1"/>
                </a:solidFill>
                <a:latin typeface="Berlin Sans FB Demi" panose="020E0802020502020306" pitchFamily="34" charset="0"/>
              </a:rPr>
              <a:t> Linear Model (GLM)</a:t>
            </a:r>
          </a:p>
          <a:p>
            <a:r>
              <a:rPr lang="it-IT" dirty="0">
                <a:solidFill>
                  <a:schemeClr val="bg1"/>
                </a:solidFill>
                <a:latin typeface="Berlin Sans FB Demi" panose="020E0802020502020306" pitchFamily="34" charset="0"/>
              </a:rPr>
              <a:t>Random </a:t>
            </a:r>
            <a:r>
              <a:rPr lang="it-IT" dirty="0" err="1">
                <a:solidFill>
                  <a:schemeClr val="bg1"/>
                </a:solidFill>
                <a:latin typeface="Berlin Sans FB Demi" panose="020E0802020502020306" pitchFamily="34" charset="0"/>
              </a:rPr>
              <a:t>Forest</a:t>
            </a:r>
            <a:r>
              <a:rPr lang="it-IT" dirty="0">
                <a:solidFill>
                  <a:schemeClr val="bg1"/>
                </a:solidFill>
                <a:latin typeface="Berlin Sans FB Demi" panose="020E0802020502020306" pitchFamily="34" charset="0"/>
              </a:rPr>
              <a:t> (RF)</a:t>
            </a:r>
          </a:p>
          <a:p>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 (GBM)</a:t>
            </a:r>
          </a:p>
          <a:p>
            <a:r>
              <a:rPr lang="it-IT" dirty="0" err="1">
                <a:solidFill>
                  <a:schemeClr val="bg1"/>
                </a:solidFill>
                <a:latin typeface="Berlin Sans FB Demi" panose="020E0802020502020306" pitchFamily="34" charset="0"/>
              </a:rPr>
              <a:t>Neural</a:t>
            </a:r>
            <a:r>
              <a:rPr lang="it-IT" dirty="0">
                <a:solidFill>
                  <a:schemeClr val="bg1"/>
                </a:solidFill>
                <a:latin typeface="Berlin Sans FB Demi" panose="020E0802020502020306" pitchFamily="34" charset="0"/>
              </a:rPr>
              <a:t> Networks (NN)</a:t>
            </a:r>
          </a:p>
        </p:txBody>
      </p:sp>
      <p:pic>
        <p:nvPicPr>
          <p:cNvPr id="4" name="Picture 2" descr="Munich Datageeks e.V.">
            <a:extLst>
              <a:ext uri="{FF2B5EF4-FFF2-40B4-BE49-F238E27FC236}">
                <a16:creationId xmlns:a16="http://schemas.microsoft.com/office/drawing/2014/main" id="{9AA9AC91-8B46-AF23-5E05-7037DA5C2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48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contenuto 2">
                <a:extLst>
                  <a:ext uri="{FF2B5EF4-FFF2-40B4-BE49-F238E27FC236}">
                    <a16:creationId xmlns:a16="http://schemas.microsoft.com/office/drawing/2014/main" id="{6190015B-9047-4CA3-8296-475E1FE92FE9}"/>
                  </a:ext>
                </a:extLst>
              </p:cNvPr>
              <p:cNvSpPr txBox="1">
                <a:spLocks/>
              </p:cNvSpPr>
              <p:nvPr/>
            </p:nvSpPr>
            <p:spPr>
              <a:xfrm>
                <a:off x="174172" y="920428"/>
                <a:ext cx="8897257" cy="4062698"/>
              </a:xfrm>
              <a:prstGeom prst="rect">
                <a:avLst/>
              </a:prstGeom>
            </p:spPr>
            <p:txBody>
              <a:bodyPr>
                <a:normAutofit fontScale="92500" lnSpcReduction="10000"/>
              </a:bodyPr>
              <a:lst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a:lstStyle>
              <a:p>
                <a:pPr algn="just">
                  <a:buFont typeface="Wingdings" panose="05000000000000000000" pitchFamily="2" charset="2"/>
                  <a:buNone/>
                </a:pPr>
                <a14:m>
                  <m:oMath xmlns:m="http://schemas.openxmlformats.org/officeDocument/2006/math">
                    <m:sSub>
                      <m:sSubPr>
                        <m:ctrlPr>
                          <a:rPr lang="it-IT" i="1" smtClean="0">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𝑌</m:t>
                        </m:r>
                      </m:e>
                      <m:sub>
                        <m:r>
                          <a:rPr lang="it-IT" i="1">
                            <a:solidFill>
                              <a:schemeClr val="bg1"/>
                            </a:solidFill>
                            <a:latin typeface="Cambria Math" panose="02040503050406030204" pitchFamily="18" charset="0"/>
                          </a:rPr>
                          <m:t>𝑖</m:t>
                        </m:r>
                      </m:sub>
                    </m:sSub>
                  </m:oMath>
                </a14:m>
                <a:r>
                  <a:rPr lang="it-IT" altLang="it-IT" dirty="0">
                    <a:solidFill>
                      <a:schemeClr val="bg1"/>
                    </a:solidFill>
                  </a:rPr>
                  <a:t>~</a:t>
                </a:r>
                <a14:m>
                  <m:oMath xmlns:m="http://schemas.openxmlformats.org/officeDocument/2006/math">
                    <m:r>
                      <a:rPr lang="it-IT" altLang="it-IT" i="1" smtClean="0">
                        <a:solidFill>
                          <a:schemeClr val="bg1"/>
                        </a:solidFill>
                        <a:latin typeface="Cambria Math" panose="02040503050406030204" pitchFamily="18" charset="0"/>
                      </a:rPr>
                      <m:t>𝐸</m:t>
                    </m:r>
                    <m:r>
                      <a:rPr lang="it-IT" altLang="it-IT" b="0" i="1" smtClean="0">
                        <a:solidFill>
                          <a:schemeClr val="bg1"/>
                        </a:solidFill>
                        <a:latin typeface="Cambria Math" panose="02040503050406030204" pitchFamily="18" charset="0"/>
                      </a:rPr>
                      <m:t>𝐷</m:t>
                    </m:r>
                    <m:r>
                      <a:rPr lang="it-IT" altLang="it-IT" i="1" smtClean="0">
                        <a:solidFill>
                          <a:schemeClr val="bg1"/>
                        </a:solidFill>
                        <a:latin typeface="Cambria Math" panose="02040503050406030204" pitchFamily="18" charset="0"/>
                      </a:rPr>
                      <m:t>𝐹</m:t>
                    </m:r>
                    <m:r>
                      <a:rPr lang="it-IT" altLang="it-IT" i="1" smtClean="0">
                        <a:solidFill>
                          <a:schemeClr val="bg1"/>
                        </a:solidFill>
                        <a:latin typeface="Cambria Math" panose="02040503050406030204" pitchFamily="18" charset="0"/>
                      </a:rPr>
                      <m:t>(</m:t>
                    </m:r>
                    <m:r>
                      <a:rPr lang="it-IT" altLang="it-IT" i="1" smtClean="0">
                        <a:solidFill>
                          <a:schemeClr val="bg1"/>
                        </a:solidFill>
                        <a:latin typeface="Cambria Math" panose="02040503050406030204" pitchFamily="18" charset="0"/>
                      </a:rPr>
                      <m:t>𝑏</m:t>
                    </m:r>
                    <m:d>
                      <m:dPr>
                        <m:ctrlPr>
                          <a:rPr lang="it-IT" altLang="it-IT" i="1" smtClean="0">
                            <a:solidFill>
                              <a:schemeClr val="bg1"/>
                            </a:solidFill>
                            <a:latin typeface="Cambria Math" panose="02040503050406030204" pitchFamily="18" charset="0"/>
                          </a:rPr>
                        </m:ctrlPr>
                      </m:dPr>
                      <m:e>
                        <m:sSub>
                          <m:sSubPr>
                            <m:ctrlPr>
                              <a:rPr lang="it-IT" altLang="it-IT" i="1" smtClean="0">
                                <a:solidFill>
                                  <a:schemeClr val="bg1"/>
                                </a:solidFill>
                                <a:latin typeface="Cambria Math" panose="02040503050406030204" pitchFamily="18" charset="0"/>
                              </a:rPr>
                            </m:ctrlPr>
                          </m:sSubPr>
                          <m:e>
                            <m:r>
                              <a:rPr lang="it-IT" altLang="it-IT" i="1" smtClean="0">
                                <a:solidFill>
                                  <a:schemeClr val="bg1"/>
                                </a:solidFill>
                                <a:latin typeface="Cambria Math" panose="02040503050406030204" pitchFamily="18" charset="0"/>
                                <a:ea typeface="Cambria Math" panose="02040503050406030204" pitchFamily="18" charset="0"/>
                              </a:rPr>
                              <m:t>𝜃</m:t>
                            </m:r>
                          </m:e>
                          <m:sub>
                            <m:r>
                              <a:rPr lang="it-IT" altLang="it-IT" i="1" smtClean="0">
                                <a:solidFill>
                                  <a:schemeClr val="bg1"/>
                                </a:solidFill>
                                <a:latin typeface="Cambria Math" panose="02040503050406030204" pitchFamily="18" charset="0"/>
                              </a:rPr>
                              <m:t>𝑖</m:t>
                            </m:r>
                          </m:sub>
                        </m:sSub>
                      </m:e>
                    </m:d>
                    <m:r>
                      <a:rPr lang="it-IT" altLang="it-IT" i="1" smtClean="0">
                        <a:solidFill>
                          <a:schemeClr val="bg1"/>
                        </a:solidFill>
                        <a:latin typeface="Cambria Math" panose="02040503050406030204" pitchFamily="18" charset="0"/>
                      </a:rPr>
                      <m:t>;</m:t>
                    </m:r>
                    <m:sSub>
                      <m:sSubPr>
                        <m:ctrlPr>
                          <a:rPr lang="it-IT" altLang="it-IT" i="1" smtClean="0">
                            <a:solidFill>
                              <a:schemeClr val="bg1"/>
                            </a:solidFill>
                            <a:latin typeface="Cambria Math" panose="02040503050406030204" pitchFamily="18" charset="0"/>
                          </a:rPr>
                        </m:ctrlPr>
                      </m:sSubPr>
                      <m:e>
                        <m:r>
                          <m:rPr>
                            <m:sty m:val="p"/>
                          </m:rPr>
                          <a:rPr lang="el-GR" altLang="it-IT" i="1">
                            <a:solidFill>
                              <a:schemeClr val="bg1"/>
                            </a:solidFill>
                            <a:latin typeface="Cambria Math" panose="02040503050406030204" pitchFamily="18" charset="0"/>
                            <a:ea typeface="Cambria Math" panose="02040503050406030204" pitchFamily="18" charset="0"/>
                          </a:rPr>
                          <m:t>Φ</m:t>
                        </m:r>
                        <m:r>
                          <a:rPr lang="it-IT" altLang="it-IT" i="1" smtClean="0">
                            <a:solidFill>
                              <a:schemeClr val="bg1"/>
                            </a:solidFill>
                            <a:latin typeface="Cambria Math" panose="02040503050406030204" pitchFamily="18" charset="0"/>
                            <a:ea typeface="Cambria Math" panose="02040503050406030204" pitchFamily="18" charset="0"/>
                          </a:rPr>
                          <m:t>/</m:t>
                        </m:r>
                        <m:r>
                          <a:rPr lang="it-IT" altLang="it-IT" i="1" smtClean="0">
                            <a:solidFill>
                              <a:schemeClr val="bg1"/>
                            </a:solidFill>
                            <a:latin typeface="Cambria Math" panose="02040503050406030204" pitchFamily="18" charset="0"/>
                            <a:ea typeface="Cambria Math" panose="02040503050406030204" pitchFamily="18" charset="0"/>
                          </a:rPr>
                          <m:t>𝜔</m:t>
                        </m:r>
                      </m:e>
                      <m:sub>
                        <m:r>
                          <a:rPr lang="it-IT" altLang="it-IT" i="1" smtClean="0">
                            <a:solidFill>
                              <a:schemeClr val="bg1"/>
                            </a:solidFill>
                            <a:latin typeface="Cambria Math" panose="02040503050406030204" pitchFamily="18" charset="0"/>
                          </a:rPr>
                          <m:t>𝑖</m:t>
                        </m:r>
                      </m:sub>
                    </m:sSub>
                    <m:r>
                      <a:rPr lang="it-IT" altLang="it-IT" i="1" smtClean="0">
                        <a:solidFill>
                          <a:schemeClr val="bg1"/>
                        </a:solidFill>
                        <a:latin typeface="Cambria Math" panose="02040503050406030204" pitchFamily="18" charset="0"/>
                      </a:rPr>
                      <m:t>)</m:t>
                    </m:r>
                  </m:oMath>
                </a14:m>
                <a:r>
                  <a:rPr lang="it-IT" altLang="it-IT" dirty="0">
                    <a:solidFill>
                      <a:schemeClr val="bg1"/>
                    </a:solidFill>
                  </a:rPr>
                  <a:t>              	  				     </a:t>
                </a:r>
                <a14:m>
                  <m:oMath xmlns:m="http://schemas.openxmlformats.org/officeDocument/2006/math">
                    <m:r>
                      <a:rPr lang="it-IT" i="1">
                        <a:solidFill>
                          <a:schemeClr val="bg1"/>
                        </a:solidFill>
                        <a:latin typeface="Cambria Math" panose="02040503050406030204" pitchFamily="18" charset="0"/>
                      </a:rPr>
                      <m:t>𝑔</m:t>
                    </m:r>
                    <m:d>
                      <m:dPr>
                        <m:ctrlPr>
                          <a:rPr lang="it-IT" i="1" smtClean="0">
                            <a:solidFill>
                              <a:schemeClr val="bg1"/>
                            </a:solidFill>
                            <a:latin typeface="Cambria Math" panose="02040503050406030204" pitchFamily="18" charset="0"/>
                          </a:rPr>
                        </m:ctrlPr>
                      </m:dPr>
                      <m:e>
                        <m:sSub>
                          <m:sSubPr>
                            <m:ctrlPr>
                              <a:rPr lang="it-IT" i="1" smtClean="0">
                                <a:solidFill>
                                  <a:schemeClr val="bg1"/>
                                </a:solidFill>
                                <a:latin typeface="Cambria Math" panose="02040503050406030204" pitchFamily="18" charset="0"/>
                              </a:rPr>
                            </m:ctrlPr>
                          </m:sSubPr>
                          <m:e>
                            <m:r>
                              <a:rPr lang="it-IT" i="1" smtClean="0">
                                <a:solidFill>
                                  <a:schemeClr val="bg1"/>
                                </a:solidFill>
                                <a:latin typeface="Cambria Math" panose="02040503050406030204" pitchFamily="18" charset="0"/>
                                <a:ea typeface="Cambria Math" panose="02040503050406030204" pitchFamily="18" charset="0"/>
                              </a:rPr>
                              <m:t>𝜇</m:t>
                            </m:r>
                          </m:e>
                          <m:sub>
                            <m:r>
                              <a:rPr lang="it-IT" i="1" smtClean="0">
                                <a:solidFill>
                                  <a:schemeClr val="bg1"/>
                                </a:solidFill>
                                <a:latin typeface="Cambria Math" panose="02040503050406030204" pitchFamily="18" charset="0"/>
                              </a:rPr>
                              <m:t>𝑖</m:t>
                            </m:r>
                          </m:sub>
                        </m:sSub>
                      </m:e>
                    </m:d>
                    <m:r>
                      <a:rPr lang="it-IT" i="1" smtClean="0">
                        <a:solidFill>
                          <a:schemeClr val="bg1"/>
                        </a:solidFill>
                        <a:latin typeface="Cambria Math" panose="02040503050406030204" pitchFamily="18" charset="0"/>
                      </a:rPr>
                      <m:t>=</m:t>
                    </m:r>
                    <m:sSub>
                      <m:sSubPr>
                        <m:ctrlPr>
                          <a:rPr lang="it-IT" i="1" smtClean="0">
                            <a:solidFill>
                              <a:schemeClr val="bg1"/>
                            </a:solidFill>
                            <a:latin typeface="Cambria Math" panose="02040503050406030204" pitchFamily="18" charset="0"/>
                          </a:rPr>
                        </m:ctrlPr>
                      </m:sSubPr>
                      <m:e>
                        <m:r>
                          <a:rPr lang="it-IT" i="1" smtClean="0">
                            <a:solidFill>
                              <a:schemeClr val="bg1"/>
                            </a:solidFill>
                            <a:latin typeface="Cambria Math" panose="02040503050406030204" pitchFamily="18" charset="0"/>
                            <a:ea typeface="Cambria Math" panose="02040503050406030204" pitchFamily="18" charset="0"/>
                          </a:rPr>
                          <m:t>𝜂</m:t>
                        </m:r>
                      </m:e>
                      <m:sub>
                        <m:r>
                          <a:rPr lang="it-IT" i="1" smtClean="0">
                            <a:solidFill>
                              <a:schemeClr val="bg1"/>
                            </a:solidFill>
                            <a:latin typeface="Cambria Math" panose="02040503050406030204" pitchFamily="18" charset="0"/>
                          </a:rPr>
                          <m:t>𝑖</m:t>
                        </m:r>
                      </m:sub>
                    </m:sSub>
                  </m:oMath>
                </a14:m>
                <a:r>
                  <a:rPr lang="it-IT" altLang="it-IT" dirty="0">
                    <a:solidFill>
                      <a:schemeClr val="bg1"/>
                    </a:solidFill>
                  </a:rPr>
                  <a:t>                 	 	 		             </a:t>
                </a:r>
                <a14:m>
                  <m:oMath xmlns:m="http://schemas.openxmlformats.org/officeDocument/2006/math">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ea typeface="Cambria Math" panose="02040503050406030204" pitchFamily="18" charset="0"/>
                          </a:rPr>
                          <m:t>𝜂</m:t>
                        </m:r>
                      </m:e>
                      <m:sub>
                        <m:r>
                          <a:rPr lang="it-IT" i="1">
                            <a:solidFill>
                              <a:schemeClr val="bg1"/>
                            </a:solidFill>
                            <a:latin typeface="Cambria Math" panose="02040503050406030204" pitchFamily="18" charset="0"/>
                          </a:rPr>
                          <m:t>𝑖</m:t>
                        </m:r>
                      </m:sub>
                    </m:sSub>
                    <m:r>
                      <a:rPr lang="it-IT">
                        <a:solidFill>
                          <a:schemeClr val="bg1"/>
                        </a:solidFill>
                        <a:latin typeface="Cambria Math" panose="02040503050406030204" pitchFamily="18" charset="0"/>
                      </a:rPr>
                      <m:t>=</m:t>
                    </m:r>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𝛽</m:t>
                        </m:r>
                      </m:e>
                      <m:sub>
                        <m:r>
                          <a:rPr lang="it-IT" i="1">
                            <a:solidFill>
                              <a:schemeClr val="bg1"/>
                            </a:solidFill>
                            <a:latin typeface="Cambria Math" panose="02040503050406030204" pitchFamily="18" charset="0"/>
                          </a:rPr>
                          <m:t>0</m:t>
                        </m:r>
                      </m:sub>
                    </m:sSub>
                    <m:r>
                      <a:rPr lang="it-IT" i="1">
                        <a:solidFill>
                          <a:schemeClr val="bg1"/>
                        </a:solidFill>
                        <a:latin typeface="Cambria Math" panose="02040503050406030204" pitchFamily="18" charset="0"/>
                      </a:rPr>
                      <m:t>+</m:t>
                    </m:r>
                    <m:nary>
                      <m:naryPr>
                        <m:chr m:val="∑"/>
                        <m:limLoc m:val="undOvr"/>
                        <m:ctrlPr>
                          <a:rPr lang="it-IT" i="1">
                            <a:solidFill>
                              <a:schemeClr val="bg1"/>
                            </a:solidFill>
                            <a:latin typeface="Cambria Math" panose="02040503050406030204" pitchFamily="18" charset="0"/>
                          </a:rPr>
                        </m:ctrlPr>
                      </m:naryPr>
                      <m:sub>
                        <m:r>
                          <a:rPr lang="it-IT" i="1">
                            <a:solidFill>
                              <a:schemeClr val="bg1"/>
                            </a:solidFill>
                            <a:latin typeface="Cambria Math" panose="02040503050406030204" pitchFamily="18" charset="0"/>
                          </a:rPr>
                          <m:t>𝑗</m:t>
                        </m:r>
                        <m:r>
                          <a:rPr lang="it-IT" i="1">
                            <a:solidFill>
                              <a:schemeClr val="bg1"/>
                            </a:solidFill>
                            <a:latin typeface="Cambria Math" panose="02040503050406030204" pitchFamily="18" charset="0"/>
                          </a:rPr>
                          <m:t>=1</m:t>
                        </m:r>
                      </m:sub>
                      <m:sup>
                        <m:r>
                          <a:rPr lang="it-IT" i="1">
                            <a:solidFill>
                              <a:schemeClr val="bg1"/>
                            </a:solidFill>
                            <a:latin typeface="Cambria Math" panose="02040503050406030204" pitchFamily="18" charset="0"/>
                          </a:rPr>
                          <m:t>𝑛</m:t>
                        </m:r>
                      </m:sup>
                      <m:e>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𝑥</m:t>
                            </m:r>
                          </m:e>
                          <m:sub>
                            <m:r>
                              <a:rPr lang="it-IT" i="1">
                                <a:solidFill>
                                  <a:schemeClr val="bg1"/>
                                </a:solidFill>
                                <a:latin typeface="Cambria Math" panose="02040503050406030204" pitchFamily="18" charset="0"/>
                              </a:rPr>
                              <m:t>𝑖𝑗</m:t>
                            </m:r>
                          </m:sub>
                        </m:sSub>
                      </m:e>
                    </m:nary>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𝛽</m:t>
                        </m:r>
                      </m:e>
                      <m:sub>
                        <m:r>
                          <a:rPr lang="it-IT" i="1">
                            <a:solidFill>
                              <a:schemeClr val="bg1"/>
                            </a:solidFill>
                            <a:latin typeface="Cambria Math" panose="02040503050406030204" pitchFamily="18" charset="0"/>
                          </a:rPr>
                          <m:t>𝑗</m:t>
                        </m:r>
                      </m:sub>
                    </m:sSub>
                  </m:oMath>
                </a14:m>
                <a:endParaRPr lang="it-IT" altLang="it-IT" sz="1800" dirty="0">
                  <a:solidFill>
                    <a:schemeClr val="bg1"/>
                  </a:solidFill>
                </a:endParaRPr>
              </a:p>
              <a:p>
                <a:pPr algn="just">
                  <a:buFont typeface="Wingdings" panose="05000000000000000000" pitchFamily="2" charset="2"/>
                  <a:buNone/>
                </a:pPr>
                <a:r>
                  <a:rPr lang="it-IT" altLang="it-IT" sz="1900" dirty="0">
                    <a:solidFill>
                      <a:schemeClr val="bg1"/>
                    </a:solidFill>
                    <a:effectLst>
                      <a:outerShdw blurRad="38100" dist="38100" dir="2700000" algn="tl">
                        <a:srgbClr val="000000">
                          <a:alpha val="43137"/>
                        </a:srgbClr>
                      </a:outerShdw>
                    </a:effectLst>
                    <a:latin typeface="Berlin Sans FB" panose="020E0602020502020306" pitchFamily="34" charset="0"/>
                  </a:rPr>
                  <a:t>Random Component    </a:t>
                </a:r>
                <a:r>
                  <a:rPr lang="it-IT" altLang="it-IT" sz="1900" dirty="0">
                    <a:solidFill>
                      <a:schemeClr val="bg1"/>
                    </a:solidFill>
                    <a:latin typeface="Berlin Sans FB" panose="020E0602020502020306" pitchFamily="34" charset="0"/>
                  </a:rPr>
                  <a:t>	          	  	</a:t>
                </a:r>
                <a:r>
                  <a:rPr lang="it-IT" altLang="it-IT" sz="1900" dirty="0">
                    <a:solidFill>
                      <a:schemeClr val="bg1"/>
                    </a:solidFill>
                    <a:effectLst>
                      <a:outerShdw blurRad="38100" dist="38100" dir="2700000" algn="tl">
                        <a:srgbClr val="000000">
                          <a:alpha val="43137"/>
                        </a:srgbClr>
                      </a:outerShdw>
                    </a:effectLst>
                    <a:latin typeface="Berlin Sans FB" panose="020E0602020502020306" pitchFamily="34" charset="0"/>
                  </a:rPr>
                  <a:t>Link </a:t>
                </a:r>
                <a:r>
                  <a:rPr lang="it-IT" altLang="it-IT" sz="1900" dirty="0" err="1">
                    <a:solidFill>
                      <a:schemeClr val="bg1"/>
                    </a:solidFill>
                    <a:effectLst>
                      <a:outerShdw blurRad="38100" dist="38100" dir="2700000" algn="tl">
                        <a:srgbClr val="000000">
                          <a:alpha val="43137"/>
                        </a:srgbClr>
                      </a:outerShdw>
                    </a:effectLst>
                    <a:latin typeface="Berlin Sans FB" panose="020E0602020502020306" pitchFamily="34" charset="0"/>
                  </a:rPr>
                  <a:t>function</a:t>
                </a:r>
                <a:r>
                  <a:rPr lang="it-IT" altLang="it-IT" sz="1900" dirty="0">
                    <a:solidFill>
                      <a:schemeClr val="bg1"/>
                    </a:solidFill>
                    <a:latin typeface="Berlin Sans FB" panose="020E0602020502020306" pitchFamily="34" charset="0"/>
                  </a:rPr>
                  <a:t>  	 		  		 </a:t>
                </a:r>
                <a:r>
                  <a:rPr lang="it-IT" altLang="it-IT" sz="1900" dirty="0" err="1">
                    <a:solidFill>
                      <a:schemeClr val="bg1"/>
                    </a:solidFill>
                    <a:effectLst>
                      <a:outerShdw blurRad="38100" dist="38100" dir="2700000" algn="tl">
                        <a:srgbClr val="000000">
                          <a:alpha val="43137"/>
                        </a:srgbClr>
                      </a:outerShdw>
                    </a:effectLst>
                    <a:latin typeface="Berlin Sans FB" panose="020E0602020502020306" pitchFamily="34" charset="0"/>
                  </a:rPr>
                  <a:t>Systematic</a:t>
                </a:r>
                <a:r>
                  <a:rPr lang="it-IT" altLang="it-IT" sz="1900" dirty="0">
                    <a:solidFill>
                      <a:schemeClr val="bg1"/>
                    </a:solidFill>
                    <a:effectLst>
                      <a:outerShdw blurRad="38100" dist="38100" dir="2700000" algn="tl">
                        <a:srgbClr val="000000">
                          <a:alpha val="43137"/>
                        </a:srgbClr>
                      </a:outerShdw>
                    </a:effectLst>
                    <a:latin typeface="Berlin Sans FB" panose="020E0602020502020306" pitchFamily="34" charset="0"/>
                  </a:rPr>
                  <a:t> Component</a:t>
                </a:r>
              </a:p>
              <a:p>
                <a:pPr algn="just">
                  <a:buFont typeface="Wingdings" panose="05000000000000000000" pitchFamily="2" charset="2"/>
                  <a:buNone/>
                </a:pPr>
                <a:r>
                  <a:rPr lang="it-IT" altLang="it-IT" sz="1500" dirty="0">
                    <a:solidFill>
                      <a:schemeClr val="bg1"/>
                    </a:solidFill>
                    <a:latin typeface="Berlin Sans FB" panose="020E0602020502020306" pitchFamily="34" charset="0"/>
                  </a:rPr>
                  <a:t>Linear Models are </a:t>
                </a:r>
                <a:r>
                  <a:rPr lang="it-IT" altLang="it-IT" sz="1500" dirty="0" err="1">
                    <a:solidFill>
                      <a:schemeClr val="bg1"/>
                    </a:solidFill>
                    <a:latin typeface="Berlin Sans FB" panose="020E0602020502020306" pitchFamily="34" charset="0"/>
                  </a:rPr>
                  <a:t>extended</a:t>
                </a:r>
                <a:r>
                  <a:rPr lang="it-IT" altLang="it-IT" sz="1500" dirty="0">
                    <a:solidFill>
                      <a:schemeClr val="bg1"/>
                    </a:solidFill>
                    <a:latin typeface="Berlin Sans FB" panose="020E0602020502020306" pitchFamily="34" charset="0"/>
                  </a:rPr>
                  <a:t> in</a:t>
                </a: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two</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directions</a:t>
                </a:r>
                <a:r>
                  <a:rPr lang="it-IT" altLang="it-IT" sz="1500" dirty="0">
                    <a:solidFill>
                      <a:schemeClr val="bg1"/>
                    </a:solidFill>
                    <a:latin typeface="Berlin Sans FB" panose="020E0602020502020306" pitchFamily="34" charset="0"/>
                  </a:rPr>
                  <a:t>:</a:t>
                </a:r>
              </a:p>
              <a:p>
                <a:pPr algn="just">
                  <a:buFont typeface="Wingdings" panose="05000000000000000000" pitchFamily="2" charset="2"/>
                  <a:buNone/>
                </a:pPr>
                <a:r>
                  <a:rPr lang="it-IT" altLang="it-IT" sz="1500" b="1" dirty="0" err="1">
                    <a:solidFill>
                      <a:schemeClr val="bg1"/>
                    </a:solidFill>
                    <a:latin typeface="Berlin Sans FB" panose="020E0602020502020306" pitchFamily="34" charset="0"/>
                  </a:rPr>
                  <a:t>Probability</a:t>
                </a:r>
                <a:r>
                  <a:rPr lang="it-IT" altLang="it-IT" sz="1500" b="1" dirty="0">
                    <a:solidFill>
                      <a:schemeClr val="bg1"/>
                    </a:solidFill>
                    <a:latin typeface="Berlin Sans FB" panose="020E0602020502020306" pitchFamily="34" charset="0"/>
                  </a:rPr>
                  <a:t> </a:t>
                </a:r>
                <a:r>
                  <a:rPr lang="it-IT" altLang="it-IT" sz="1500" b="1" dirty="0" err="1">
                    <a:solidFill>
                      <a:schemeClr val="bg1"/>
                    </a:solidFill>
                    <a:latin typeface="Berlin Sans FB" panose="020E0602020502020306" pitchFamily="34" charset="0"/>
                  </a:rPr>
                  <a:t>distribution</a:t>
                </a:r>
                <a:r>
                  <a:rPr lang="it-IT" altLang="it-IT" sz="1500" b="1" dirty="0">
                    <a:solidFill>
                      <a:schemeClr val="bg1"/>
                    </a:solidFill>
                    <a:latin typeface="Berlin Sans FB" panose="020E0602020502020306" pitchFamily="34" charset="0"/>
                  </a:rPr>
                  <a:t>:</a:t>
                </a:r>
              </a:p>
              <a:p>
                <a:pPr algn="just">
                  <a:buFont typeface="Wingdings" panose="05000000000000000000" pitchFamily="2" charset="2"/>
                  <a:buNone/>
                </a:pPr>
                <a:r>
                  <a:rPr lang="en-US" altLang="it-IT" sz="1500" dirty="0">
                    <a:solidFill>
                      <a:schemeClr val="bg1"/>
                    </a:solidFill>
                    <a:latin typeface="Berlin Sans FB" panose="020E0602020502020306" pitchFamily="34" charset="0"/>
                  </a:rPr>
                  <a:t>Output variables are stochastically </a:t>
                </a:r>
              </a:p>
              <a:p>
                <a:pPr algn="just">
                  <a:buFont typeface="Wingdings" panose="05000000000000000000" pitchFamily="2" charset="2"/>
                  <a:buNone/>
                </a:pPr>
                <a:r>
                  <a:rPr lang="en-US" altLang="it-IT" sz="1500" dirty="0">
                    <a:solidFill>
                      <a:schemeClr val="bg1"/>
                    </a:solidFill>
                    <a:latin typeface="Berlin Sans FB" panose="020E0602020502020306" pitchFamily="34" charset="0"/>
                  </a:rPr>
                  <a:t>independent with the same exponential </a:t>
                </a:r>
              </a:p>
              <a:p>
                <a:pPr algn="just">
                  <a:buFont typeface="Wingdings" panose="05000000000000000000" pitchFamily="2" charset="2"/>
                  <a:buNone/>
                </a:pPr>
                <a:r>
                  <a:rPr lang="en-US" altLang="it-IT" sz="1500" dirty="0">
                    <a:solidFill>
                      <a:schemeClr val="bg1"/>
                    </a:solidFill>
                    <a:latin typeface="Berlin Sans FB" panose="020E0602020502020306" pitchFamily="34" charset="0"/>
                  </a:rPr>
                  <a:t>dispersion family distribution</a:t>
                </a:r>
                <a:r>
                  <a:rPr lang="it-IT" altLang="it-IT" sz="1500" dirty="0">
                    <a:solidFill>
                      <a:schemeClr val="bg1"/>
                    </a:solidFill>
                    <a:latin typeface="Berlin Sans FB" panose="020E0602020502020306" pitchFamily="34" charset="0"/>
                  </a:rPr>
                  <a:t>.</a:t>
                </a:r>
              </a:p>
              <a:p>
                <a:pPr algn="just">
                  <a:buFont typeface="Wingdings" panose="05000000000000000000" pitchFamily="2" charset="2"/>
                  <a:buNone/>
                </a:pPr>
                <a:r>
                  <a:rPr lang="it-IT" altLang="it-IT" sz="1500" b="1" dirty="0" err="1">
                    <a:solidFill>
                      <a:schemeClr val="bg1"/>
                    </a:solidFill>
                    <a:latin typeface="Berlin Sans FB" panose="020E0602020502020306" pitchFamily="34" charset="0"/>
                  </a:rPr>
                  <a:t>Expected</a:t>
                </a:r>
                <a:r>
                  <a:rPr lang="it-IT" altLang="it-IT" sz="1500" b="1" dirty="0">
                    <a:solidFill>
                      <a:schemeClr val="bg1"/>
                    </a:solidFill>
                    <a:latin typeface="Berlin Sans FB" panose="020E0602020502020306" pitchFamily="34" charset="0"/>
                  </a:rPr>
                  <a:t> </a:t>
                </a:r>
                <a:r>
                  <a:rPr lang="it-IT" altLang="it-IT" sz="1500" b="1" dirty="0" err="1">
                    <a:solidFill>
                      <a:schemeClr val="bg1"/>
                    </a:solidFill>
                    <a:latin typeface="Berlin Sans FB" panose="020E0602020502020306" pitchFamily="34" charset="0"/>
                  </a:rPr>
                  <a:t>value</a:t>
                </a:r>
                <a:r>
                  <a:rPr lang="it-IT" altLang="it-IT" sz="1500" b="1" dirty="0">
                    <a:solidFill>
                      <a:schemeClr val="bg1"/>
                    </a:solidFill>
                    <a:latin typeface="Berlin Sans FB" panose="020E0602020502020306" pitchFamily="34" charset="0"/>
                  </a:rPr>
                  <a:t>:</a:t>
                </a: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There</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is</a:t>
                </a:r>
                <a:r>
                  <a:rPr lang="it-IT" altLang="it-IT" sz="1500" dirty="0">
                    <a:solidFill>
                      <a:schemeClr val="bg1"/>
                    </a:solidFill>
                    <a:latin typeface="Berlin Sans FB" panose="020E0602020502020306" pitchFamily="34" charset="0"/>
                  </a:rPr>
                  <a:t> a link </a:t>
                </a:r>
                <a:r>
                  <a:rPr lang="it-IT" altLang="it-IT" sz="1500" dirty="0" err="1">
                    <a:solidFill>
                      <a:schemeClr val="bg1"/>
                    </a:solidFill>
                    <a:latin typeface="Berlin Sans FB" panose="020E0602020502020306" pitchFamily="34" charset="0"/>
                  </a:rPr>
                  <a:t>function</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between</a:t>
                </a:r>
                <a:r>
                  <a:rPr lang="it-IT" altLang="it-IT" sz="1500" dirty="0">
                    <a:solidFill>
                      <a:schemeClr val="bg1"/>
                    </a:solidFill>
                    <a:latin typeface="Berlin Sans FB" panose="020E0602020502020306" pitchFamily="34" charset="0"/>
                  </a:rPr>
                  <a:t> </a:t>
                </a: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expected</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value</a:t>
                </a:r>
                <a:r>
                  <a:rPr lang="it-IT" altLang="it-IT" sz="1500" dirty="0">
                    <a:solidFill>
                      <a:schemeClr val="bg1"/>
                    </a:solidFill>
                    <a:latin typeface="Berlin Sans FB" panose="020E0602020502020306" pitchFamily="34" charset="0"/>
                  </a:rPr>
                  <a:t> of the output </a:t>
                </a:r>
                <a:r>
                  <a:rPr lang="it-IT" altLang="it-IT" sz="1500" dirty="0" err="1">
                    <a:solidFill>
                      <a:schemeClr val="bg1"/>
                    </a:solidFill>
                    <a:latin typeface="Berlin Sans FB" panose="020E0602020502020306" pitchFamily="34" charset="0"/>
                  </a:rPr>
                  <a:t>variables</a:t>
                </a:r>
                <a:r>
                  <a:rPr lang="it-IT" altLang="it-IT" sz="1500" dirty="0">
                    <a:solidFill>
                      <a:schemeClr val="bg1"/>
                    </a:solidFill>
                    <a:latin typeface="Berlin Sans FB" panose="020E0602020502020306" pitchFamily="34" charset="0"/>
                  </a:rPr>
                  <a:t> and </a:t>
                </a:r>
                <a:r>
                  <a:rPr lang="it-IT" altLang="it-IT" sz="1500" dirty="0" err="1">
                    <a:solidFill>
                      <a:schemeClr val="bg1"/>
                    </a:solidFill>
                    <a:latin typeface="Berlin Sans FB" panose="020E0602020502020306" pitchFamily="34" charset="0"/>
                  </a:rPr>
                  <a:t>covariates</a:t>
                </a:r>
                <a:endParaRPr lang="it-IT" altLang="it-IT" sz="1500" dirty="0">
                  <a:solidFill>
                    <a:schemeClr val="bg1"/>
                  </a:solidFill>
                  <a:latin typeface="Berlin Sans FB" panose="020E0602020502020306" pitchFamily="34" charset="0"/>
                </a:endParaRP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that</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could</a:t>
                </a:r>
                <a:r>
                  <a:rPr lang="it-IT" altLang="it-IT" sz="1500" dirty="0">
                    <a:solidFill>
                      <a:schemeClr val="bg1"/>
                    </a:solidFill>
                    <a:latin typeface="Berlin Sans FB" panose="020E0602020502020306" pitchFamily="34" charset="0"/>
                  </a:rPr>
                  <a:t> be </a:t>
                </a:r>
                <a:r>
                  <a:rPr lang="it-IT" altLang="it-IT" sz="1500" dirty="0" err="1">
                    <a:solidFill>
                      <a:schemeClr val="bg1"/>
                    </a:solidFill>
                    <a:latin typeface="Berlin Sans FB" panose="020E0602020502020306" pitchFamily="34" charset="0"/>
                  </a:rPr>
                  <a:t>different</a:t>
                </a:r>
                <a:r>
                  <a:rPr lang="it-IT" altLang="it-IT" sz="1500" dirty="0">
                    <a:solidFill>
                      <a:schemeClr val="bg1"/>
                    </a:solidFill>
                    <a:latin typeface="Berlin Sans FB" panose="020E0602020502020306" pitchFamily="34" charset="0"/>
                  </a:rPr>
                  <a:t> from linear </a:t>
                </a: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regression</a:t>
                </a:r>
                <a:r>
                  <a:rPr lang="it-IT" altLang="it-IT" sz="1500" dirty="0">
                    <a:solidFill>
                      <a:schemeClr val="bg1"/>
                    </a:solidFill>
                    <a:latin typeface="Berlin Sans FB" panose="020E0602020502020306" pitchFamily="34" charset="0"/>
                  </a:rPr>
                  <a:t>.</a:t>
                </a:r>
              </a:p>
              <a:p>
                <a:pPr algn="just">
                  <a:buFont typeface="Wingdings" panose="05000000000000000000" pitchFamily="2" charset="2"/>
                  <a:buNone/>
                </a:pPr>
                <a:endParaRPr lang="it-IT" altLang="it-IT" dirty="0">
                  <a:solidFill>
                    <a:schemeClr val="bg1"/>
                  </a:solidFill>
                </a:endParaRPr>
              </a:p>
              <a:p>
                <a:pPr marL="0" indent="0">
                  <a:buFont typeface="Arial"/>
                  <a:buNone/>
                </a:pPr>
                <a:endParaRPr lang="it-IT" dirty="0">
                  <a:solidFill>
                    <a:schemeClr val="bg1"/>
                  </a:solidFill>
                </a:endParaRPr>
              </a:p>
            </p:txBody>
          </p:sp>
        </mc:Choice>
        <mc:Fallback xmlns="">
          <p:sp>
            <p:nvSpPr>
              <p:cNvPr id="2" name="Segnaposto contenuto 2">
                <a:extLst>
                  <a:ext uri="{FF2B5EF4-FFF2-40B4-BE49-F238E27FC236}">
                    <a16:creationId xmlns:a16="http://schemas.microsoft.com/office/drawing/2014/main" id="{6190015B-9047-4CA3-8296-475E1FE92FE9}"/>
                  </a:ext>
                </a:extLst>
              </p:cNvPr>
              <p:cNvSpPr txBox="1">
                <a:spLocks noRot="1" noChangeAspect="1" noMove="1" noResize="1" noEditPoints="1" noAdjustHandles="1" noChangeArrowheads="1" noChangeShapeType="1" noTextEdit="1"/>
              </p:cNvSpPr>
              <p:nvPr/>
            </p:nvSpPr>
            <p:spPr>
              <a:xfrm>
                <a:off x="174172" y="920428"/>
                <a:ext cx="8897257" cy="4062698"/>
              </a:xfrm>
              <a:prstGeom prst="rect">
                <a:avLst/>
              </a:prstGeom>
              <a:blipFill>
                <a:blip r:embed="rId2"/>
                <a:stretch>
                  <a:fillRect l="-685" t="-7057"/>
                </a:stretch>
              </a:blipFill>
            </p:spPr>
            <p:txBody>
              <a:bodyPr/>
              <a:lstStyle/>
              <a:p>
                <a:r>
                  <a:rPr lang="en-GB">
                    <a:noFill/>
                  </a:rPr>
                  <a:t> </a:t>
                </a:r>
              </a:p>
            </p:txBody>
          </p:sp>
        </mc:Fallback>
      </mc:AlternateContent>
      <p:sp>
        <p:nvSpPr>
          <p:cNvPr id="5" name="CasellaDiTesto 4">
            <a:extLst>
              <a:ext uri="{FF2B5EF4-FFF2-40B4-BE49-F238E27FC236}">
                <a16:creationId xmlns:a16="http://schemas.microsoft.com/office/drawing/2014/main" id="{41164D14-B31C-48DC-BA55-5AF7943BCEAE}"/>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Generalized</a:t>
            </a:r>
            <a:r>
              <a:rPr lang="it-IT" sz="2400" dirty="0">
                <a:solidFill>
                  <a:srgbClr val="00B050"/>
                </a:solidFill>
                <a:latin typeface="Bernard MT Condensed" panose="02050806060905020404" pitchFamily="18" charset="0"/>
              </a:rPr>
              <a:t> Linear Model (GLM)</a:t>
            </a:r>
          </a:p>
        </p:txBody>
      </p:sp>
      <p:pic>
        <p:nvPicPr>
          <p:cNvPr id="6" name="Immagine 5">
            <a:extLst>
              <a:ext uri="{FF2B5EF4-FFF2-40B4-BE49-F238E27FC236}">
                <a16:creationId xmlns:a16="http://schemas.microsoft.com/office/drawing/2014/main" id="{AC5AA67B-35B6-451F-8CAD-C1BD630A2B92}"/>
              </a:ext>
            </a:extLst>
          </p:cNvPr>
          <p:cNvPicPr>
            <a:picLocks noChangeAspect="1"/>
          </p:cNvPicPr>
          <p:nvPr/>
        </p:nvPicPr>
        <p:blipFill>
          <a:blip r:embed="rId3"/>
          <a:stretch>
            <a:fillRect/>
          </a:stretch>
        </p:blipFill>
        <p:spPr>
          <a:xfrm>
            <a:off x="5043263" y="1647370"/>
            <a:ext cx="3839029" cy="2997201"/>
          </a:xfrm>
          <a:prstGeom prst="rect">
            <a:avLst/>
          </a:prstGeom>
        </p:spPr>
      </p:pic>
      <p:pic>
        <p:nvPicPr>
          <p:cNvPr id="3" name="Picture 2" descr="Munich Datageeks e.V.">
            <a:extLst>
              <a:ext uri="{FF2B5EF4-FFF2-40B4-BE49-F238E27FC236}">
                <a16:creationId xmlns:a16="http://schemas.microsoft.com/office/drawing/2014/main" id="{D9326966-667F-32AB-25E9-3AFD9862B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399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19F0FC6A-AB09-438E-9FB6-D96DAF84EFCF}"/>
              </a:ext>
            </a:extLst>
          </p:cNvPr>
          <p:cNvSpPr txBox="1"/>
          <p:nvPr/>
        </p:nvSpPr>
        <p:spPr>
          <a:xfrm>
            <a:off x="783771" y="79829"/>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Random </a:t>
            </a:r>
            <a:r>
              <a:rPr lang="it-IT" sz="2400" dirty="0" err="1">
                <a:solidFill>
                  <a:srgbClr val="00B050"/>
                </a:solidFill>
                <a:latin typeface="Bernard MT Condensed" panose="02050806060905020404" pitchFamily="18" charset="0"/>
              </a:rPr>
              <a:t>Forest</a:t>
            </a:r>
            <a:r>
              <a:rPr lang="it-IT" sz="2400" dirty="0">
                <a:solidFill>
                  <a:srgbClr val="00B050"/>
                </a:solidFill>
                <a:latin typeface="Bernard MT Condensed" panose="02050806060905020404" pitchFamily="18" charset="0"/>
              </a:rPr>
              <a:t> (RF)</a:t>
            </a: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9E10FCDE-6919-4C94-8008-6C9B4E4C3130}"/>
                  </a:ext>
                </a:extLst>
              </p:cNvPr>
              <p:cNvSpPr txBox="1">
                <a:spLocks/>
              </p:cNvSpPr>
              <p:nvPr/>
            </p:nvSpPr>
            <p:spPr>
              <a:xfrm>
                <a:off x="254000" y="421715"/>
                <a:ext cx="8679543" cy="4317200"/>
              </a:xfrm>
              <a:prstGeom prst="rect">
                <a:avLst/>
              </a:prstGeom>
            </p:spPr>
            <p:txBody>
              <a:bodyPr>
                <a:normAutofit fontScale="85000" lnSpcReduction="10000"/>
              </a:bodyPr>
              <a:lst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a:lstStyle>
              <a:p>
                <a:pPr algn="just">
                  <a:buFont typeface="Arial"/>
                  <a:buNone/>
                </a:pPr>
                <a:r>
                  <a:rPr lang="it-IT" altLang="it-IT" dirty="0">
                    <a:solidFill>
                      <a:schemeClr val="bg1"/>
                    </a:solidFill>
                  </a:rPr>
                  <a:t>		    		     						 </a:t>
                </a:r>
                <a:endParaRPr lang="it-IT" i="1" dirty="0">
                  <a:solidFill>
                    <a:schemeClr val="bg1"/>
                  </a:solidFill>
                  <a:latin typeface="Cambria Math" panose="02040503050406030204" pitchFamily="18" charset="0"/>
                </a:endParaRPr>
              </a:p>
              <a:p>
                <a:pPr algn="ctr">
                  <a:buNone/>
                </a:pPr>
                <a:r>
                  <a:rPr lang="en-GB" dirty="0">
                    <a:solidFill>
                      <a:schemeClr val="bg1"/>
                    </a:solidFill>
                  </a:rPr>
                  <a:t>										</a:t>
                </a:r>
                <a14:m>
                  <m:oMath xmlns:m="http://schemas.openxmlformats.org/officeDocument/2006/math">
                    <m:sSup>
                      <m:sSupPr>
                        <m:ctrlPr>
                          <a:rPr lang="en-GB" sz="1600" i="1">
                            <a:solidFill>
                              <a:schemeClr val="bg1"/>
                            </a:solidFill>
                            <a:latin typeface="Cambria Math" panose="02040503050406030204" pitchFamily="18" charset="0"/>
                          </a:rPr>
                        </m:ctrlPr>
                      </m:sSupPr>
                      <m:e>
                        <m:sSub>
                          <m:sSubPr>
                            <m:ctrlPr>
                              <a:rPr lang="en-GB" sz="1600" i="1">
                                <a:solidFill>
                                  <a:schemeClr val="bg1"/>
                                </a:solidFill>
                                <a:latin typeface="Cambria Math" panose="02040503050406030204" pitchFamily="18" charset="0"/>
                              </a:rPr>
                            </m:ctrlPr>
                          </m:sSubPr>
                          <m:e>
                            <m:acc>
                              <m:accPr>
                                <m:chr m:val="̂"/>
                                <m:ctrlPr>
                                  <a:rPr lang="en-GB" sz="1600" i="1">
                                    <a:solidFill>
                                      <a:schemeClr val="bg1"/>
                                    </a:solidFill>
                                    <a:latin typeface="Cambria Math" panose="02040503050406030204" pitchFamily="18" charset="0"/>
                                  </a:rPr>
                                </m:ctrlPr>
                              </m:accPr>
                              <m:e>
                                <m:r>
                                  <a:rPr lang="it-IT" sz="1600" i="1">
                                    <a:solidFill>
                                      <a:schemeClr val="bg1"/>
                                    </a:solidFill>
                                    <a:latin typeface="Cambria Math" panose="02040503050406030204" pitchFamily="18" charset="0"/>
                                  </a:rPr>
                                  <m:t>𝑓</m:t>
                                </m:r>
                              </m:e>
                            </m:acc>
                          </m:e>
                          <m:sub>
                            <m:r>
                              <a:rPr lang="it-IT" sz="1600" i="1">
                                <a:solidFill>
                                  <a:schemeClr val="bg1"/>
                                </a:solidFill>
                                <a:latin typeface="Cambria Math" panose="02040503050406030204" pitchFamily="18" charset="0"/>
                              </a:rPr>
                              <m:t>𝑅𝐹</m:t>
                            </m:r>
                          </m:sub>
                        </m:sSub>
                      </m:e>
                      <m:sup>
                        <m:r>
                          <a:rPr lang="it-IT" sz="1600" i="1">
                            <a:solidFill>
                              <a:schemeClr val="bg1"/>
                            </a:solidFill>
                            <a:latin typeface="Cambria Math" panose="02040503050406030204" pitchFamily="18" charset="0"/>
                          </a:rPr>
                          <m:t>𝐵</m:t>
                        </m:r>
                      </m:sup>
                    </m:sSup>
                    <m:d>
                      <m:dPr>
                        <m:ctrlPr>
                          <a:rPr lang="en-GB" sz="1600" i="1">
                            <a:solidFill>
                              <a:schemeClr val="bg1"/>
                            </a:solidFill>
                            <a:latin typeface="Cambria Math" panose="02040503050406030204" pitchFamily="18" charset="0"/>
                          </a:rPr>
                        </m:ctrlPr>
                      </m:dPr>
                      <m:e>
                        <m:r>
                          <a:rPr lang="it-IT" sz="1600" i="1">
                            <a:solidFill>
                              <a:schemeClr val="bg1"/>
                            </a:solidFill>
                            <a:latin typeface="Cambria Math" panose="02040503050406030204" pitchFamily="18" charset="0"/>
                          </a:rPr>
                          <m:t>𝑥</m:t>
                        </m:r>
                      </m:e>
                    </m:d>
                    <m:r>
                      <a:rPr lang="it-IT" sz="1600" i="1">
                        <a:solidFill>
                          <a:schemeClr val="bg1"/>
                        </a:solidFill>
                        <a:latin typeface="Cambria Math" panose="02040503050406030204" pitchFamily="18" charset="0"/>
                      </a:rPr>
                      <m:t>=</m:t>
                    </m:r>
                    <m:f>
                      <m:fPr>
                        <m:ctrlPr>
                          <a:rPr lang="en-GB" sz="1600" i="1">
                            <a:solidFill>
                              <a:schemeClr val="bg1"/>
                            </a:solidFill>
                            <a:latin typeface="Cambria Math" panose="02040503050406030204" pitchFamily="18" charset="0"/>
                          </a:rPr>
                        </m:ctrlPr>
                      </m:fPr>
                      <m:num>
                        <m:r>
                          <a:rPr lang="it-IT" sz="1600" i="1">
                            <a:solidFill>
                              <a:schemeClr val="bg1"/>
                            </a:solidFill>
                            <a:latin typeface="Cambria Math" panose="02040503050406030204" pitchFamily="18" charset="0"/>
                          </a:rPr>
                          <m:t>1</m:t>
                        </m:r>
                      </m:num>
                      <m:den>
                        <m:r>
                          <a:rPr lang="it-IT" sz="1600" i="1">
                            <a:solidFill>
                              <a:schemeClr val="bg1"/>
                            </a:solidFill>
                            <a:latin typeface="Cambria Math" panose="02040503050406030204" pitchFamily="18" charset="0"/>
                          </a:rPr>
                          <m:t>𝐵</m:t>
                        </m:r>
                      </m:den>
                    </m:f>
                    <m:nary>
                      <m:naryPr>
                        <m:chr m:val="∑"/>
                        <m:limLoc m:val="subSup"/>
                        <m:ctrlPr>
                          <a:rPr lang="en-GB" sz="1600" i="1">
                            <a:solidFill>
                              <a:schemeClr val="bg1"/>
                            </a:solidFill>
                            <a:latin typeface="Cambria Math" panose="02040503050406030204" pitchFamily="18" charset="0"/>
                          </a:rPr>
                        </m:ctrlPr>
                      </m:naryPr>
                      <m:sub>
                        <m:r>
                          <a:rPr lang="it-IT" sz="1600" i="1">
                            <a:solidFill>
                              <a:schemeClr val="bg1"/>
                            </a:solidFill>
                            <a:latin typeface="Cambria Math" panose="02040503050406030204" pitchFamily="18" charset="0"/>
                          </a:rPr>
                          <m:t>𝑏</m:t>
                        </m:r>
                        <m:r>
                          <a:rPr lang="it-IT" sz="1600" i="1">
                            <a:solidFill>
                              <a:schemeClr val="bg1"/>
                            </a:solidFill>
                            <a:latin typeface="Cambria Math" panose="02040503050406030204" pitchFamily="18" charset="0"/>
                          </a:rPr>
                          <m:t>=1</m:t>
                        </m:r>
                      </m:sub>
                      <m:sup>
                        <m:r>
                          <a:rPr lang="it-IT" sz="1600" i="1">
                            <a:solidFill>
                              <a:schemeClr val="bg1"/>
                            </a:solidFill>
                            <a:latin typeface="Cambria Math" panose="02040503050406030204" pitchFamily="18" charset="0"/>
                          </a:rPr>
                          <m:t>𝐵</m:t>
                        </m:r>
                      </m:sup>
                      <m:e>
                        <m:sSub>
                          <m:sSubPr>
                            <m:ctrlPr>
                              <a:rPr lang="en-GB" sz="1600" i="1">
                                <a:solidFill>
                                  <a:schemeClr val="bg1"/>
                                </a:solidFill>
                                <a:latin typeface="Cambria Math" panose="02040503050406030204" pitchFamily="18" charset="0"/>
                              </a:rPr>
                            </m:ctrlPr>
                          </m:sSubPr>
                          <m:e>
                            <m:r>
                              <a:rPr lang="it-IT" sz="1600" i="1">
                                <a:solidFill>
                                  <a:schemeClr val="bg1"/>
                                </a:solidFill>
                                <a:latin typeface="Cambria Math" panose="02040503050406030204" pitchFamily="18" charset="0"/>
                              </a:rPr>
                              <m:t>𝑇</m:t>
                            </m:r>
                          </m:e>
                          <m:sub>
                            <m:r>
                              <a:rPr lang="it-IT" sz="1600" i="1">
                                <a:solidFill>
                                  <a:schemeClr val="bg1"/>
                                </a:solidFill>
                                <a:latin typeface="Cambria Math" panose="02040503050406030204" pitchFamily="18" charset="0"/>
                              </a:rPr>
                              <m:t>𝑏</m:t>
                            </m:r>
                          </m:sub>
                        </m:sSub>
                        <m:r>
                          <a:rPr lang="it-IT" sz="1600" i="1">
                            <a:solidFill>
                              <a:schemeClr val="bg1"/>
                            </a:solidFill>
                            <a:latin typeface="Cambria Math" panose="02040503050406030204" pitchFamily="18" charset="0"/>
                          </a:rPr>
                          <m:t>(</m:t>
                        </m:r>
                        <m:r>
                          <a:rPr lang="it-IT" sz="1600" i="1">
                            <a:solidFill>
                              <a:schemeClr val="bg1"/>
                            </a:solidFill>
                            <a:latin typeface="Cambria Math" panose="02040503050406030204" pitchFamily="18" charset="0"/>
                          </a:rPr>
                          <m:t>𝑥</m:t>
                        </m:r>
                        <m:r>
                          <a:rPr lang="it-IT" sz="1600" i="1">
                            <a:solidFill>
                              <a:schemeClr val="bg1"/>
                            </a:solidFill>
                            <a:latin typeface="Cambria Math" panose="02040503050406030204" pitchFamily="18" charset="0"/>
                          </a:rPr>
                          <m:t>)</m:t>
                        </m:r>
                      </m:e>
                    </m:nary>
                  </m:oMath>
                </a14:m>
                <a:r>
                  <a:rPr lang="it-IT" altLang="it-IT" dirty="0">
                    <a:solidFill>
                      <a:schemeClr val="bg1"/>
                    </a:solidFill>
                    <a:effectLst>
                      <a:outerShdw blurRad="38100" dist="38100" dir="2700000" algn="tl">
                        <a:srgbClr val="000000">
                          <a:alpha val="43137"/>
                        </a:srgbClr>
                      </a:outerShdw>
                    </a:effectLst>
                  </a:rPr>
                  <a:t>		   </a:t>
                </a:r>
                <a:r>
                  <a:rPr lang="it-IT" altLang="it-IT" dirty="0">
                    <a:solidFill>
                      <a:schemeClr val="bg1"/>
                    </a:solidFill>
                  </a:rPr>
                  <a:t>      	 	   						        </a:t>
                </a:r>
                <a:endPar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endParaRP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r>
                  <a:rPr lang="it-IT" altLang="it-IT" sz="1600" dirty="0">
                    <a:solidFill>
                      <a:schemeClr val="bg1"/>
                    </a:solidFill>
                    <a:latin typeface="Berlin Sans FB" panose="020E0602020502020306" pitchFamily="34" charset="0"/>
                  </a:rPr>
                  <a:t>Random </a:t>
                </a:r>
                <a:r>
                  <a:rPr lang="it-IT" altLang="it-IT" sz="1600" dirty="0" err="1">
                    <a:solidFill>
                      <a:schemeClr val="bg1"/>
                    </a:solidFill>
                    <a:latin typeface="Berlin Sans FB" panose="020E0602020502020306" pitchFamily="34" charset="0"/>
                  </a:rPr>
                  <a:t>Forest</a:t>
                </a:r>
                <a:r>
                  <a:rPr lang="it-IT" altLang="it-IT" sz="1600" dirty="0">
                    <a:solidFill>
                      <a:schemeClr val="bg1"/>
                    </a:solidFill>
                    <a:latin typeface="Berlin Sans FB" panose="020E0602020502020306" pitchFamily="34" charset="0"/>
                  </a:rPr>
                  <a:t> </a:t>
                </a:r>
                <a:r>
                  <a:rPr lang="it-IT" altLang="it-IT" sz="1600" dirty="0" err="1">
                    <a:solidFill>
                      <a:schemeClr val="bg1"/>
                    </a:solidFill>
                    <a:latin typeface="Berlin Sans FB" panose="020E0602020502020306" pitchFamily="34" charset="0"/>
                  </a:rPr>
                  <a:t>is</a:t>
                </a:r>
                <a:r>
                  <a:rPr lang="it-IT" altLang="it-IT" sz="1600" dirty="0">
                    <a:solidFill>
                      <a:schemeClr val="bg1"/>
                    </a:solidFill>
                    <a:latin typeface="Berlin Sans FB" panose="020E0602020502020306" pitchFamily="34" charset="0"/>
                  </a:rPr>
                  <a:t> </a:t>
                </a:r>
                <a:r>
                  <a:rPr lang="it-IT" altLang="it-IT" sz="1600" dirty="0" err="1">
                    <a:solidFill>
                      <a:schemeClr val="bg1"/>
                    </a:solidFill>
                    <a:latin typeface="Berlin Sans FB" panose="020E0602020502020306" pitchFamily="34" charset="0"/>
                  </a:rPr>
                  <a:t>based</a:t>
                </a:r>
                <a:r>
                  <a:rPr lang="it-IT" altLang="it-IT" sz="1600" dirty="0">
                    <a:solidFill>
                      <a:schemeClr val="bg1"/>
                    </a:solidFill>
                    <a:latin typeface="Berlin Sans FB" panose="020E0602020502020306" pitchFamily="34" charset="0"/>
                  </a:rPr>
                  <a:t> on ensemble </a:t>
                </a:r>
                <a:r>
                  <a:rPr lang="it-IT" altLang="it-IT" sz="1600" dirty="0" err="1">
                    <a:solidFill>
                      <a:schemeClr val="bg1"/>
                    </a:solidFill>
                    <a:latin typeface="Berlin Sans FB" panose="020E0602020502020306" pitchFamily="34" charset="0"/>
                  </a:rPr>
                  <a:t>approach</a:t>
                </a:r>
                <a:r>
                  <a:rPr lang="it-IT" altLang="it-IT" sz="1600" dirty="0">
                    <a:solidFill>
                      <a:schemeClr val="bg1"/>
                    </a:solidFill>
                    <a:latin typeface="Berlin Sans FB" panose="020E0602020502020306" pitchFamily="34" charset="0"/>
                  </a:rPr>
                  <a:t>: </a:t>
                </a:r>
              </a:p>
              <a:p>
                <a:pPr>
                  <a:spcAft>
                    <a:spcPts val="0"/>
                  </a:spcAft>
                  <a:buFont typeface="Wingdings" panose="05000000000000000000" pitchFamily="2" charset="2"/>
                  <a:buNone/>
                  <a:defRPr/>
                </a:pPr>
                <a:r>
                  <a:rPr lang="it-IT" altLang="it-IT" sz="1600" dirty="0" err="1">
                    <a:solidFill>
                      <a:schemeClr val="bg1"/>
                    </a:solidFill>
                    <a:latin typeface="Berlin Sans FB" panose="020E0602020502020306" pitchFamily="34" charset="0"/>
                  </a:rPr>
                  <a:t>It</a:t>
                </a:r>
                <a:r>
                  <a:rPr lang="it-IT" altLang="it-IT" sz="1600" dirty="0">
                    <a:solidFill>
                      <a:schemeClr val="bg1"/>
                    </a:solidFill>
                    <a:latin typeface="Berlin Sans FB" panose="020E0602020502020306" pitchFamily="34" charset="0"/>
                  </a:rPr>
                  <a:t> combines the </a:t>
                </a:r>
                <a:r>
                  <a:rPr lang="it-IT" altLang="it-IT" sz="1600" dirty="0" err="1">
                    <a:solidFill>
                      <a:schemeClr val="bg1"/>
                    </a:solidFill>
                    <a:latin typeface="Berlin Sans FB" panose="020E0602020502020306" pitchFamily="34" charset="0"/>
                  </a:rPr>
                  <a:t>predictions</a:t>
                </a:r>
                <a:r>
                  <a:rPr lang="it-IT" altLang="it-IT" sz="1600" dirty="0">
                    <a:solidFill>
                      <a:schemeClr val="bg1"/>
                    </a:solidFill>
                    <a:latin typeface="Berlin Sans FB" panose="020E0602020502020306" pitchFamily="34" charset="0"/>
                  </a:rPr>
                  <a:t> from multiple </a:t>
                </a:r>
                <a:r>
                  <a:rPr lang="it-IT" altLang="it-IT" sz="1600" dirty="0" err="1">
                    <a:solidFill>
                      <a:schemeClr val="bg1"/>
                    </a:solidFill>
                    <a:latin typeface="Berlin Sans FB" panose="020E0602020502020306" pitchFamily="34" charset="0"/>
                  </a:rPr>
                  <a:t>decision</a:t>
                </a:r>
                <a:r>
                  <a:rPr lang="it-IT" altLang="it-IT" sz="1600" dirty="0">
                    <a:solidFill>
                      <a:schemeClr val="bg1"/>
                    </a:solidFill>
                    <a:latin typeface="Berlin Sans FB" panose="020E0602020502020306" pitchFamily="34" charset="0"/>
                  </a:rPr>
                  <a:t> </a:t>
                </a:r>
              </a:p>
              <a:p>
                <a:pPr>
                  <a:spcAft>
                    <a:spcPts val="0"/>
                  </a:spcAft>
                  <a:buFont typeface="Wingdings" panose="05000000000000000000" pitchFamily="2" charset="2"/>
                  <a:buNone/>
                  <a:defRPr/>
                </a:pPr>
                <a:r>
                  <a:rPr lang="it-IT" altLang="it-IT" sz="1600" dirty="0" err="1">
                    <a:solidFill>
                      <a:schemeClr val="bg1"/>
                    </a:solidFill>
                    <a:latin typeface="Berlin Sans FB" panose="020E0602020502020306" pitchFamily="34" charset="0"/>
                  </a:rPr>
                  <a:t>trees</a:t>
                </a:r>
                <a:r>
                  <a:rPr lang="it-IT" altLang="it-IT" sz="1600" dirty="0">
                    <a:solidFill>
                      <a:schemeClr val="bg1"/>
                    </a:solidFill>
                    <a:latin typeface="Berlin Sans FB" panose="020E0602020502020306" pitchFamily="34" charset="0"/>
                  </a:rPr>
                  <a:t> </a:t>
                </a:r>
                <a:r>
                  <a:rPr lang="it-IT" altLang="it-IT" sz="1600" dirty="0" err="1">
                    <a:solidFill>
                      <a:schemeClr val="bg1"/>
                    </a:solidFill>
                    <a:latin typeface="Berlin Sans FB" panose="020E0602020502020306" pitchFamily="34" charset="0"/>
                  </a:rPr>
                  <a:t>together</a:t>
                </a:r>
                <a:r>
                  <a:rPr lang="it-IT" altLang="it-IT" sz="1600" dirty="0">
                    <a:solidFill>
                      <a:schemeClr val="bg1"/>
                    </a:solidFill>
                    <a:latin typeface="Berlin Sans FB" panose="020E0602020502020306" pitchFamily="34" charset="0"/>
                  </a:rPr>
                  <a:t> to make more accurate </a:t>
                </a:r>
                <a:r>
                  <a:rPr lang="it-IT" altLang="it-IT" sz="1600" dirty="0" err="1">
                    <a:solidFill>
                      <a:schemeClr val="bg1"/>
                    </a:solidFill>
                    <a:latin typeface="Berlin Sans FB" panose="020E0602020502020306" pitchFamily="34" charset="0"/>
                  </a:rPr>
                  <a:t>prediction</a:t>
                </a:r>
                <a:r>
                  <a:rPr lang="it-IT" altLang="it-IT" sz="1600" dirty="0">
                    <a:solidFill>
                      <a:schemeClr val="bg1"/>
                    </a:solidFill>
                    <a:latin typeface="Berlin Sans FB" panose="020E0602020502020306" pitchFamily="34" charset="0"/>
                  </a:rPr>
                  <a:t> </a:t>
                </a:r>
              </a:p>
              <a:p>
                <a:pPr>
                  <a:spcAft>
                    <a:spcPts val="0"/>
                  </a:spcAft>
                  <a:buFont typeface="Wingdings" panose="05000000000000000000" pitchFamily="2" charset="2"/>
                  <a:buNone/>
                  <a:defRPr/>
                </a:pPr>
                <a:r>
                  <a:rPr lang="it-IT" altLang="it-IT" sz="1600" dirty="0" err="1">
                    <a:solidFill>
                      <a:schemeClr val="bg1"/>
                    </a:solidFill>
                    <a:latin typeface="Berlin Sans FB" panose="020E0602020502020306" pitchFamily="34" charset="0"/>
                  </a:rPr>
                  <a:t>than</a:t>
                </a:r>
                <a:r>
                  <a:rPr lang="it-IT" altLang="it-IT" sz="1600" dirty="0">
                    <a:solidFill>
                      <a:schemeClr val="bg1"/>
                    </a:solidFill>
                    <a:latin typeface="Berlin Sans FB" panose="020E0602020502020306" pitchFamily="34" charset="0"/>
                  </a:rPr>
                  <a:t> the </a:t>
                </a:r>
                <a:r>
                  <a:rPr lang="it-IT" altLang="it-IT" sz="1600" dirty="0" err="1">
                    <a:solidFill>
                      <a:schemeClr val="bg1"/>
                    </a:solidFill>
                    <a:latin typeface="Berlin Sans FB" panose="020E0602020502020306" pitchFamily="34" charset="0"/>
                  </a:rPr>
                  <a:t>individual</a:t>
                </a:r>
                <a:r>
                  <a:rPr lang="it-IT" altLang="it-IT" sz="1600" dirty="0">
                    <a:solidFill>
                      <a:schemeClr val="bg1"/>
                    </a:solidFill>
                    <a:latin typeface="Berlin Sans FB" panose="020E0602020502020306" pitchFamily="34" charset="0"/>
                  </a:rPr>
                  <a:t> model.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It starts creating multiple copies of the original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training data set using the bootstrap, ﬁtting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decorrelated decision tree to each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copy, and then combining all of the trees in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order to create a single predictive model. </a:t>
                </a: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endParaRPr lang="en-US" altLang="it-IT" sz="1600" dirty="0">
                  <a:solidFill>
                    <a:schemeClr val="bg1"/>
                  </a:solidFill>
                </a:endParaRPr>
              </a:p>
              <a:p>
                <a:pPr>
                  <a:spcAft>
                    <a:spcPts val="0"/>
                  </a:spcAft>
                  <a:buFont typeface="Wingdings" panose="05000000000000000000" pitchFamily="2" charset="2"/>
                  <a:buNone/>
                  <a:defRPr/>
                </a:pPr>
                <a:endParaRPr lang="it-IT" altLang="it-IT" sz="1600" dirty="0">
                  <a:solidFill>
                    <a:schemeClr val="bg1"/>
                  </a:solidFill>
                </a:endParaRPr>
              </a:p>
              <a:p>
                <a:pPr marL="0" indent="0">
                  <a:buFont typeface="Arial"/>
                  <a:buNone/>
                </a:pPr>
                <a:endParaRPr lang="it-IT" dirty="0">
                  <a:solidFill>
                    <a:schemeClr val="bg1"/>
                  </a:solidFill>
                </a:endParaRPr>
              </a:p>
            </p:txBody>
          </p:sp>
        </mc:Choice>
        <mc:Fallback xmlns="">
          <p:sp>
            <p:nvSpPr>
              <p:cNvPr id="4" name="Segnaposto contenuto 2">
                <a:extLst>
                  <a:ext uri="{FF2B5EF4-FFF2-40B4-BE49-F238E27FC236}">
                    <a16:creationId xmlns:a16="http://schemas.microsoft.com/office/drawing/2014/main" id="{9E10FCDE-6919-4C94-8008-6C9B4E4C3130}"/>
                  </a:ext>
                </a:extLst>
              </p:cNvPr>
              <p:cNvSpPr txBox="1">
                <a:spLocks noRot="1" noChangeAspect="1" noMove="1" noResize="1" noEditPoints="1" noAdjustHandles="1" noChangeArrowheads="1" noChangeShapeType="1" noTextEdit="1"/>
              </p:cNvSpPr>
              <p:nvPr/>
            </p:nvSpPr>
            <p:spPr>
              <a:xfrm>
                <a:off x="254000" y="421715"/>
                <a:ext cx="8679543" cy="4317200"/>
              </a:xfrm>
              <a:prstGeom prst="rect">
                <a:avLst/>
              </a:prstGeom>
              <a:blipFill>
                <a:blip r:embed="rId2"/>
                <a:stretch>
                  <a:fillRect l="-211" t="-565"/>
                </a:stretch>
              </a:blipFill>
            </p:spPr>
            <p:txBody>
              <a:bodyPr/>
              <a:lstStyle/>
              <a:p>
                <a:r>
                  <a:rPr lang="en-GB">
                    <a:noFill/>
                  </a:rPr>
                  <a:t> </a:t>
                </a:r>
              </a:p>
            </p:txBody>
          </p:sp>
        </mc:Fallback>
      </mc:AlternateContent>
      <p:pic>
        <p:nvPicPr>
          <p:cNvPr id="2050" name="Picture 2" descr="decision-forest">
            <a:extLst>
              <a:ext uri="{FF2B5EF4-FFF2-40B4-BE49-F238E27FC236}">
                <a16:creationId xmlns:a16="http://schemas.microsoft.com/office/drawing/2014/main" id="{60EEB7E7-7E23-41E2-A79F-4C7E70ED6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4862" y="1836057"/>
            <a:ext cx="3876880" cy="27588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unich Datageeks e.V.">
            <a:extLst>
              <a:ext uri="{FF2B5EF4-FFF2-40B4-BE49-F238E27FC236}">
                <a16:creationId xmlns:a16="http://schemas.microsoft.com/office/drawing/2014/main" id="{09FDE090-5F13-EF61-835C-F739055AC7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920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233935F-CBC4-4CD1-A406-723D37678A86}"/>
              </a:ext>
            </a:extLst>
          </p:cNvPr>
          <p:cNvPicPr>
            <a:picLocks noChangeAspect="1"/>
          </p:cNvPicPr>
          <p:nvPr/>
        </p:nvPicPr>
        <p:blipFill>
          <a:blip r:embed="rId2"/>
          <a:stretch>
            <a:fillRect/>
          </a:stretch>
        </p:blipFill>
        <p:spPr>
          <a:xfrm>
            <a:off x="5323446" y="1670627"/>
            <a:ext cx="3661721" cy="2630181"/>
          </a:xfrm>
          <a:prstGeom prst="rect">
            <a:avLst/>
          </a:prstGeom>
        </p:spPr>
      </p:pic>
      <p:sp>
        <p:nvSpPr>
          <p:cNvPr id="3" name="CasellaDiTesto 2">
            <a:extLst>
              <a:ext uri="{FF2B5EF4-FFF2-40B4-BE49-F238E27FC236}">
                <a16:creationId xmlns:a16="http://schemas.microsoft.com/office/drawing/2014/main" id="{19F0FC6A-AB09-438E-9FB6-D96DAF84EFCF}"/>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Gradient</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Boosting</a:t>
            </a:r>
            <a:r>
              <a:rPr lang="it-IT" sz="2400" dirty="0">
                <a:solidFill>
                  <a:srgbClr val="00B050"/>
                </a:solidFill>
                <a:latin typeface="Bernard MT Condensed" panose="02050806060905020404" pitchFamily="18" charset="0"/>
              </a:rPr>
              <a:t> Machine (GBM)</a:t>
            </a: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9E10FCDE-6919-4C94-8008-6C9B4E4C3130}"/>
                  </a:ext>
                </a:extLst>
              </p:cNvPr>
              <p:cNvSpPr txBox="1">
                <a:spLocks/>
              </p:cNvSpPr>
              <p:nvPr/>
            </p:nvSpPr>
            <p:spPr>
              <a:xfrm>
                <a:off x="254000" y="421715"/>
                <a:ext cx="8679543" cy="4317200"/>
              </a:xfrm>
              <a:prstGeom prst="rect">
                <a:avLst/>
              </a:prstGeom>
            </p:spPr>
            <p:txBody>
              <a:bodyPr>
                <a:normAutofit/>
              </a:bodyPr>
              <a:lst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a:lstStyle>
              <a:p>
                <a:pPr algn="just">
                  <a:buFont typeface="Arial"/>
                  <a:buNone/>
                </a:pPr>
                <a:r>
                  <a:rPr lang="it-IT" altLang="it-IT" dirty="0">
                    <a:solidFill>
                      <a:schemeClr val="bg1"/>
                    </a:solidFill>
                  </a:rPr>
                  <a:t>		    		     						 </a:t>
                </a:r>
                <a:endParaRPr lang="it-IT" i="1" dirty="0">
                  <a:solidFill>
                    <a:schemeClr val="bg1"/>
                  </a:solidFill>
                  <a:latin typeface="Cambria Math" panose="02040503050406030204" pitchFamily="18" charset="0"/>
                </a:endParaRPr>
              </a:p>
              <a:p>
                <a:pPr algn="just">
                  <a:buFont typeface="Arial"/>
                  <a:buNone/>
                </a:pPr>
                <a14:m>
                  <m:oMathPara xmlns:m="http://schemas.openxmlformats.org/officeDocument/2006/math">
                    <m:oMathParaPr>
                      <m:jc m:val="centerGroup"/>
                    </m:oMathParaPr>
                    <m:oMath xmlns:m="http://schemas.openxmlformats.org/officeDocument/2006/math">
                      <m:acc>
                        <m:accPr>
                          <m:chr m:val="̂"/>
                          <m:ctrlPr>
                            <a:rPr lang="it-IT" i="1">
                              <a:solidFill>
                                <a:schemeClr val="bg1"/>
                              </a:solidFill>
                              <a:latin typeface="Cambria Math" panose="02040503050406030204" pitchFamily="18" charset="0"/>
                            </a:rPr>
                          </m:ctrlPr>
                        </m:accPr>
                        <m:e>
                          <m:r>
                            <a:rPr lang="it-IT" i="1">
                              <a:solidFill>
                                <a:schemeClr val="bg1"/>
                              </a:solidFill>
                              <a:latin typeface="Cambria Math" panose="02040503050406030204" pitchFamily="18" charset="0"/>
                            </a:rPr>
                            <m:t>𝑓</m:t>
                          </m:r>
                        </m:e>
                      </m:acc>
                      <m:d>
                        <m:dPr>
                          <m:ctrlPr>
                            <a:rPr lang="it-IT" i="1">
                              <a:solidFill>
                                <a:schemeClr val="bg1"/>
                              </a:solidFill>
                              <a:latin typeface="Cambria Math" panose="02040503050406030204" pitchFamily="18" charset="0"/>
                            </a:rPr>
                          </m:ctrlPr>
                        </m:dPr>
                        <m:e>
                          <m:r>
                            <a:rPr lang="it-IT" i="1">
                              <a:solidFill>
                                <a:schemeClr val="bg1"/>
                              </a:solidFill>
                              <a:latin typeface="Cambria Math" panose="02040503050406030204" pitchFamily="18" charset="0"/>
                            </a:rPr>
                            <m:t>𝑥</m:t>
                          </m:r>
                        </m:e>
                      </m:d>
                      <m:r>
                        <a:rPr lang="it-IT" i="1">
                          <a:solidFill>
                            <a:schemeClr val="bg1"/>
                          </a:solidFill>
                          <a:latin typeface="Cambria Math" panose="02040503050406030204" pitchFamily="18" charset="0"/>
                        </a:rPr>
                        <m:t>=</m:t>
                      </m:r>
                      <m:nary>
                        <m:naryPr>
                          <m:chr m:val="∑"/>
                          <m:limLoc m:val="subSup"/>
                          <m:ctrlPr>
                            <a:rPr lang="it-IT" i="1">
                              <a:solidFill>
                                <a:schemeClr val="bg1"/>
                              </a:solidFill>
                              <a:latin typeface="Cambria Math" panose="02040503050406030204" pitchFamily="18" charset="0"/>
                            </a:rPr>
                          </m:ctrlPr>
                        </m:naryPr>
                        <m:sub>
                          <m:r>
                            <a:rPr lang="it-IT" i="1">
                              <a:solidFill>
                                <a:schemeClr val="bg1"/>
                              </a:solidFill>
                              <a:latin typeface="Cambria Math" panose="02040503050406030204" pitchFamily="18" charset="0"/>
                            </a:rPr>
                            <m:t>𝑏</m:t>
                          </m:r>
                          <m:r>
                            <a:rPr lang="it-IT" i="1">
                              <a:solidFill>
                                <a:schemeClr val="bg1"/>
                              </a:solidFill>
                              <a:latin typeface="Cambria Math" panose="02040503050406030204" pitchFamily="18" charset="0"/>
                            </a:rPr>
                            <m:t>=1</m:t>
                          </m:r>
                        </m:sub>
                        <m:sup>
                          <m:r>
                            <a:rPr lang="it-IT" i="1">
                              <a:solidFill>
                                <a:schemeClr val="bg1"/>
                              </a:solidFill>
                              <a:latin typeface="Cambria Math" panose="02040503050406030204" pitchFamily="18" charset="0"/>
                            </a:rPr>
                            <m:t>𝐵</m:t>
                          </m:r>
                        </m:sup>
                        <m:e>
                          <m:r>
                            <a:rPr lang="it-IT" i="1">
                              <a:solidFill>
                                <a:schemeClr val="bg1"/>
                              </a:solidFill>
                              <a:latin typeface="Cambria Math" panose="02040503050406030204" pitchFamily="18" charset="0"/>
                            </a:rPr>
                            <m:t>𝜆</m:t>
                          </m:r>
                          <m:sSup>
                            <m:sSupPr>
                              <m:ctrlPr>
                                <a:rPr lang="it-IT" i="1">
                                  <a:solidFill>
                                    <a:schemeClr val="bg1"/>
                                  </a:solidFill>
                                  <a:latin typeface="Cambria Math" panose="02040503050406030204" pitchFamily="18" charset="0"/>
                                </a:rPr>
                              </m:ctrlPr>
                            </m:sSupPr>
                            <m:e>
                              <m:acc>
                                <m:accPr>
                                  <m:chr m:val="̂"/>
                                  <m:ctrlPr>
                                    <a:rPr lang="it-IT" i="1">
                                      <a:solidFill>
                                        <a:schemeClr val="bg1"/>
                                      </a:solidFill>
                                      <a:latin typeface="Cambria Math" panose="02040503050406030204" pitchFamily="18" charset="0"/>
                                    </a:rPr>
                                  </m:ctrlPr>
                                </m:accPr>
                                <m:e>
                                  <m:r>
                                    <a:rPr lang="it-IT" i="1">
                                      <a:solidFill>
                                        <a:schemeClr val="bg1"/>
                                      </a:solidFill>
                                      <a:latin typeface="Cambria Math" panose="02040503050406030204" pitchFamily="18" charset="0"/>
                                    </a:rPr>
                                    <m:t>𝑓</m:t>
                                  </m:r>
                                </m:e>
                              </m:acc>
                            </m:e>
                            <m:sup>
                              <m:r>
                                <a:rPr lang="it-IT" i="1">
                                  <a:solidFill>
                                    <a:schemeClr val="bg1"/>
                                  </a:solidFill>
                                  <a:latin typeface="Cambria Math" panose="02040503050406030204" pitchFamily="18" charset="0"/>
                                </a:rPr>
                                <m:t>𝑏</m:t>
                              </m:r>
                            </m:sup>
                          </m:sSup>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𝑥</m:t>
                          </m:r>
                          <m:r>
                            <a:rPr lang="it-IT" i="1">
                              <a:solidFill>
                                <a:schemeClr val="bg1"/>
                              </a:solidFill>
                              <a:latin typeface="Cambria Math" panose="02040503050406030204" pitchFamily="18" charset="0"/>
                            </a:rPr>
                            <m:t>)</m:t>
                          </m:r>
                        </m:e>
                      </m:nary>
                    </m:oMath>
                  </m:oMathPara>
                </a14:m>
                <a:endParaRPr lang="it-IT" altLang="it-IT" dirty="0">
                  <a:solidFill>
                    <a:schemeClr val="bg1"/>
                  </a:solidFill>
                </a:endParaRPr>
              </a:p>
              <a:p>
                <a:pPr algn="just">
                  <a:buFont typeface="Wingdings" panose="05000000000000000000" pitchFamily="2" charset="2"/>
                  <a:buNone/>
                </a:pPr>
                <a:r>
                  <a:rPr lang="it-IT" altLang="it-IT" dirty="0">
                    <a:solidFill>
                      <a:schemeClr val="bg1"/>
                    </a:solidFill>
                    <a:effectLst>
                      <a:outerShdw blurRad="38100" dist="38100" dir="2700000" algn="tl">
                        <a:srgbClr val="000000">
                          <a:alpha val="43137"/>
                        </a:srgbClr>
                      </a:outerShdw>
                    </a:effectLst>
                  </a:rPr>
                  <a:t>		   </a:t>
                </a:r>
                <a:r>
                  <a:rPr lang="it-IT" altLang="it-IT" dirty="0">
                    <a:solidFill>
                      <a:schemeClr val="bg1"/>
                    </a:solidFill>
                  </a:rPr>
                  <a:t>      	 	   						</a:t>
                </a:r>
                <a:endPar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endParaRP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r>
                  <a:rPr lang="it-IT" altLang="it-IT" sz="1600" dirty="0" err="1">
                    <a:solidFill>
                      <a:schemeClr val="bg1"/>
                    </a:solidFill>
                    <a:latin typeface="Berlin Sans FB" panose="020E0602020502020306" pitchFamily="34" charset="0"/>
                  </a:rPr>
                  <a:t>Boosting</a:t>
                </a:r>
                <a:r>
                  <a:rPr lang="it-IT" altLang="it-IT" sz="1600" dirty="0">
                    <a:solidFill>
                      <a:schemeClr val="bg1"/>
                    </a:solidFill>
                    <a:latin typeface="Berlin Sans FB" panose="020E0602020502020306" pitchFamily="34" charset="0"/>
                  </a:rPr>
                  <a:t> </a:t>
                </a:r>
                <a:r>
                  <a:rPr lang="en-US" altLang="it-IT" sz="1600" dirty="0">
                    <a:solidFill>
                      <a:schemeClr val="bg1"/>
                    </a:solidFill>
                    <a:latin typeface="Berlin Sans FB" panose="020E0602020502020306" pitchFamily="34" charset="0"/>
                  </a:rPr>
                  <a:t>is an iterative statistical method </a:t>
                </a:r>
              </a:p>
              <a:p>
                <a:pPr>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that combines many weak learners </a:t>
                </a:r>
              </a:p>
              <a:p>
                <a:pPr>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into one powerful predictor.</a:t>
                </a:r>
              </a:p>
              <a:p>
                <a:pPr>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Trees are grown sequentially: each tree is grown using </a:t>
                </a:r>
              </a:p>
              <a:p>
                <a:pPr>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information from previously grown trees.</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This is done by building a model from the training data, </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then adding new models to correct the errors made by</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existing models. Models are added sequentially until </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no further improvements can be made. (Additive training)</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In each stage, is introduced a weak learner to compensate </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the shortcomings of existing weak learner</a:t>
                </a:r>
                <a:r>
                  <a:rPr lang="en-US" sz="1600" dirty="0">
                    <a:solidFill>
                      <a:schemeClr val="bg1"/>
                    </a:solidFill>
                  </a:rPr>
                  <a:t>.</a:t>
                </a:r>
              </a:p>
              <a:p>
                <a:pPr>
                  <a:spcAft>
                    <a:spcPts val="0"/>
                  </a:spcAft>
                  <a:buFont typeface="Wingdings" panose="05000000000000000000" pitchFamily="2" charset="2"/>
                  <a:buNone/>
                  <a:defRPr/>
                </a:pPr>
                <a:endParaRPr lang="en-US" altLang="it-IT" sz="1600" dirty="0">
                  <a:solidFill>
                    <a:schemeClr val="bg1"/>
                  </a:solidFill>
                </a:endParaRPr>
              </a:p>
              <a:p>
                <a:pPr>
                  <a:spcAft>
                    <a:spcPts val="0"/>
                  </a:spcAft>
                  <a:buFont typeface="Wingdings" panose="05000000000000000000" pitchFamily="2" charset="2"/>
                  <a:buNone/>
                  <a:defRPr/>
                </a:pPr>
                <a:endParaRPr lang="it-IT" altLang="it-IT" sz="1600" dirty="0">
                  <a:solidFill>
                    <a:schemeClr val="bg1"/>
                  </a:solidFill>
                </a:endParaRPr>
              </a:p>
              <a:p>
                <a:pPr marL="0" indent="0">
                  <a:buFont typeface="Arial"/>
                  <a:buNone/>
                </a:pPr>
                <a:endParaRPr lang="it-IT" dirty="0">
                  <a:solidFill>
                    <a:schemeClr val="bg1"/>
                  </a:solidFill>
                </a:endParaRPr>
              </a:p>
            </p:txBody>
          </p:sp>
        </mc:Choice>
        <mc:Fallback xmlns="">
          <p:sp>
            <p:nvSpPr>
              <p:cNvPr id="4" name="Segnaposto contenuto 2">
                <a:extLst>
                  <a:ext uri="{FF2B5EF4-FFF2-40B4-BE49-F238E27FC236}">
                    <a16:creationId xmlns:a16="http://schemas.microsoft.com/office/drawing/2014/main" id="{9E10FCDE-6919-4C94-8008-6C9B4E4C3130}"/>
                  </a:ext>
                </a:extLst>
              </p:cNvPr>
              <p:cNvSpPr txBox="1">
                <a:spLocks noRot="1" noChangeAspect="1" noMove="1" noResize="1" noEditPoints="1" noAdjustHandles="1" noChangeArrowheads="1" noChangeShapeType="1" noTextEdit="1"/>
              </p:cNvSpPr>
              <p:nvPr/>
            </p:nvSpPr>
            <p:spPr>
              <a:xfrm>
                <a:off x="254000" y="421715"/>
                <a:ext cx="8679543" cy="4317200"/>
              </a:xfrm>
              <a:prstGeom prst="rect">
                <a:avLst/>
              </a:prstGeom>
              <a:blipFill>
                <a:blip r:embed="rId3"/>
                <a:stretch>
                  <a:fillRect l="-422"/>
                </a:stretch>
              </a:blipFill>
            </p:spPr>
            <p:txBody>
              <a:bodyPr/>
              <a:lstStyle/>
              <a:p>
                <a:r>
                  <a:rPr lang="en-GB">
                    <a:noFill/>
                  </a:rPr>
                  <a:t> </a:t>
                </a:r>
              </a:p>
            </p:txBody>
          </p:sp>
        </mc:Fallback>
      </mc:AlternateContent>
      <p:pic>
        <p:nvPicPr>
          <p:cNvPr id="5" name="Picture 2" descr="Munich Datageeks e.V.">
            <a:extLst>
              <a:ext uri="{FF2B5EF4-FFF2-40B4-BE49-F238E27FC236}">
                <a16:creationId xmlns:a16="http://schemas.microsoft.com/office/drawing/2014/main" id="{8AB55E9B-D5F3-A27D-9700-B0B6FE416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138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93D84280-D551-4666-8F47-B7AC6CB6244A}"/>
                  </a:ext>
                </a:extLst>
              </p:cNvPr>
              <p:cNvSpPr txBox="1">
                <a:spLocks/>
              </p:cNvSpPr>
              <p:nvPr/>
            </p:nvSpPr>
            <p:spPr>
              <a:xfrm>
                <a:off x="87086" y="883557"/>
                <a:ext cx="8904514" cy="4180114"/>
              </a:xfrm>
              <a:prstGeom prst="rect">
                <a:avLst/>
              </a:prstGeom>
            </p:spPr>
            <p:txBody>
              <a:bodyPr>
                <a:normAutofit/>
              </a:bodyPr>
              <a:lst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a:lstStyle>
              <a:p>
                <a:pPr algn="just">
                  <a:buFont typeface="Arial"/>
                  <a:buNone/>
                </a:pPr>
                <a14:m>
                  <m:oMath xmlns:m="http://schemas.openxmlformats.org/officeDocument/2006/math">
                    <m:sSubSup>
                      <m:sSubSupPr>
                        <m:ctrlPr>
                          <a:rPr lang="it-IT" i="1" smtClean="0">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𝑌</m:t>
                        </m:r>
                      </m:e>
                      <m:sub>
                        <m:r>
                          <a:rPr lang="it-IT" i="1">
                            <a:solidFill>
                              <a:schemeClr val="bg1"/>
                            </a:solidFill>
                            <a:latin typeface="Cambria Math" panose="02040503050406030204" pitchFamily="18" charset="0"/>
                          </a:rPr>
                          <m:t>𝑖</m:t>
                        </m:r>
                      </m:sub>
                      <m:sup>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𝑓</m:t>
                    </m:r>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𝜃</m:t>
                    </m:r>
                    <m:r>
                      <a:rPr lang="it-IT" i="1" smtClean="0">
                        <a:solidFill>
                          <a:schemeClr val="bg1"/>
                        </a:solidFill>
                        <a:latin typeface="Cambria Math" panose="02040503050406030204" pitchFamily="18" charset="0"/>
                      </a:rPr>
                      <m:t>;</m:t>
                    </m:r>
                    <m:r>
                      <a:rPr lang="it-IT" i="1" smtClean="0">
                        <a:solidFill>
                          <a:schemeClr val="bg1"/>
                        </a:solidFill>
                        <a:latin typeface="Cambria Math" panose="02040503050406030204" pitchFamily="18" charset="0"/>
                      </a:rPr>
                      <m:t>𝑧</m:t>
                    </m:r>
                    <m:r>
                      <a:rPr lang="it-IT" i="1">
                        <a:solidFill>
                          <a:schemeClr val="bg1"/>
                        </a:solidFill>
                        <a:latin typeface="Cambria Math" panose="02040503050406030204" pitchFamily="18" charset="0"/>
                      </a:rPr>
                      <m:t>)</m:t>
                    </m:r>
                  </m:oMath>
                </a14:m>
                <a:r>
                  <a:rPr lang="it-IT" altLang="it-IT" dirty="0">
                    <a:solidFill>
                      <a:schemeClr val="bg1"/>
                    </a:solidFill>
                  </a:rPr>
                  <a:t>              	        	   					   </a:t>
                </a:r>
                <a14:m>
                  <m:oMath xmlns:m="http://schemas.openxmlformats.org/officeDocument/2006/math">
                    <m:sSubSup>
                      <m:sSubSupPr>
                        <m:ctrlPr>
                          <a:rPr lang="it-IT" i="1">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𝑓</m:t>
                        </m:r>
                      </m:e>
                      <m:sub>
                        <m:r>
                          <a:rPr lang="it-IT" i="1">
                            <a:solidFill>
                              <a:schemeClr val="bg1"/>
                            </a:solidFill>
                            <a:latin typeface="Cambria Math" panose="02040503050406030204" pitchFamily="18" charset="0"/>
                          </a:rPr>
                          <m:t>𝑖</m:t>
                        </m:r>
                      </m:sub>
                      <m:sup>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oMath>
                </a14:m>
                <a:r>
                  <a:rPr lang="it-IT" altLang="it-IT" dirty="0">
                    <a:solidFill>
                      <a:schemeClr val="bg1"/>
                    </a:solidFill>
                  </a:rPr>
                  <a:t>					 			</a:t>
                </a:r>
                <a14:m>
                  <m:oMath xmlns:m="http://schemas.openxmlformats.org/officeDocument/2006/math">
                    <m:sSubSup>
                      <m:sSubSupPr>
                        <m:ctrlPr>
                          <a:rPr lang="it-IT" i="1">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𝑧</m:t>
                        </m:r>
                      </m:e>
                      <m:sub>
                        <m:r>
                          <a:rPr lang="it-IT" i="1">
                            <a:solidFill>
                              <a:schemeClr val="bg1"/>
                            </a:solidFill>
                            <a:latin typeface="Cambria Math" panose="02040503050406030204" pitchFamily="18" charset="0"/>
                          </a:rPr>
                          <m:t>𝑖</m:t>
                        </m:r>
                      </m:sub>
                      <m:sup>
                        <m:r>
                          <a:rPr lang="it-IT" i="1">
                            <a:solidFill>
                              <a:schemeClr val="bg1"/>
                            </a:solidFill>
                            <a:latin typeface="Cambria Math" panose="02040503050406030204" pitchFamily="18" charset="0"/>
                          </a:rPr>
                          <m:t>(</m:t>
                        </m:r>
                        <m:r>
                          <a:rPr lang="it-IT" i="1" smtClean="0">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r>
                      <a:rPr lang="it-IT" i="1">
                        <a:solidFill>
                          <a:schemeClr val="bg1"/>
                        </a:solidFill>
                        <a:latin typeface="Cambria Math" panose="02040503050406030204" pitchFamily="18" charset="0"/>
                      </a:rPr>
                      <m:t>=</m:t>
                    </m:r>
                    <m:nary>
                      <m:naryPr>
                        <m:chr m:val="∑"/>
                        <m:limLoc m:val="subSup"/>
                        <m:supHide m:val="on"/>
                        <m:ctrlPr>
                          <a:rPr lang="it-IT" i="1">
                            <a:solidFill>
                              <a:schemeClr val="bg1"/>
                            </a:solidFill>
                            <a:latin typeface="Cambria Math" panose="02040503050406030204" pitchFamily="18" charset="0"/>
                          </a:rPr>
                        </m:ctrlPr>
                      </m:naryPr>
                      <m:sub>
                        <m:r>
                          <a:rPr lang="it-IT" i="1">
                            <a:solidFill>
                              <a:schemeClr val="bg1"/>
                            </a:solidFill>
                            <a:latin typeface="Cambria Math" panose="02040503050406030204" pitchFamily="18" charset="0"/>
                          </a:rPr>
                          <m:t>𝑗</m:t>
                        </m:r>
                      </m:sub>
                      <m:sup/>
                      <m:e>
                        <m:r>
                          <a:rPr lang="it-IT" i="1">
                            <a:solidFill>
                              <a:schemeClr val="bg1"/>
                            </a:solidFill>
                            <a:latin typeface="Cambria Math" panose="02040503050406030204" pitchFamily="18" charset="0"/>
                          </a:rPr>
                          <m:t>(</m:t>
                        </m:r>
                        <m:sSubSup>
                          <m:sSubSupPr>
                            <m:ctrlPr>
                              <a:rPr lang="it-IT" i="1">
                                <a:solidFill>
                                  <a:schemeClr val="bg1"/>
                                </a:solidFill>
                                <a:latin typeface="Cambria Math" panose="02040503050406030204" pitchFamily="18" charset="0"/>
                              </a:rPr>
                            </m:ctrlPr>
                          </m:sSubSupPr>
                          <m:e>
                            <m:r>
                              <a:rPr lang="it-IT" i="1" smtClean="0">
                                <a:solidFill>
                                  <a:schemeClr val="bg1"/>
                                </a:solidFill>
                                <a:latin typeface="Cambria Math" panose="02040503050406030204" pitchFamily="18" charset="0"/>
                              </a:rPr>
                              <m:t>𝑤</m:t>
                            </m:r>
                          </m:e>
                          <m:sub>
                            <m:r>
                              <a:rPr lang="it-IT" i="1">
                                <a:solidFill>
                                  <a:schemeClr val="bg1"/>
                                </a:solidFill>
                                <a:latin typeface="Cambria Math" panose="02040503050406030204" pitchFamily="18" charset="0"/>
                              </a:rPr>
                              <m:t>𝑖𝑗</m:t>
                            </m:r>
                          </m:sub>
                          <m:sup>
                            <m:r>
                              <a:rPr lang="it-IT" i="1">
                                <a:solidFill>
                                  <a:schemeClr val="bg1"/>
                                </a:solidFill>
                                <a:latin typeface="Cambria Math" panose="02040503050406030204" pitchFamily="18" charset="0"/>
                              </a:rPr>
                              <m:t>(</m:t>
                            </m:r>
                            <m:r>
                              <a:rPr lang="it-IT" i="1" smtClean="0">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e>
                    </m:nary>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𝑥</m:t>
                        </m:r>
                      </m:e>
                      <m:sub>
                        <m:r>
                          <a:rPr lang="it-IT" i="1">
                            <a:solidFill>
                              <a:schemeClr val="bg1"/>
                            </a:solidFill>
                            <a:latin typeface="Cambria Math" panose="02040503050406030204" pitchFamily="18" charset="0"/>
                          </a:rPr>
                          <m:t>𝑗</m:t>
                        </m:r>
                      </m:sub>
                    </m:sSub>
                    <m:r>
                      <a:rPr lang="it-IT" i="1">
                        <a:solidFill>
                          <a:schemeClr val="bg1"/>
                        </a:solidFill>
                        <a:latin typeface="Cambria Math" panose="02040503050406030204" pitchFamily="18" charset="0"/>
                      </a:rPr>
                      <m:t>+</m:t>
                    </m:r>
                    <m:sSubSup>
                      <m:sSubSupPr>
                        <m:ctrlPr>
                          <a:rPr lang="it-IT" i="1">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𝑏</m:t>
                        </m:r>
                      </m:e>
                      <m:sub>
                        <m:r>
                          <a:rPr lang="it-IT" i="1">
                            <a:solidFill>
                              <a:schemeClr val="bg1"/>
                            </a:solidFill>
                            <a:latin typeface="Cambria Math" panose="02040503050406030204" pitchFamily="18" charset="0"/>
                          </a:rPr>
                          <m:t>𝑗</m:t>
                        </m:r>
                      </m:sub>
                      <m:sup>
                        <m:r>
                          <a:rPr lang="it-IT" i="1">
                            <a:solidFill>
                              <a:schemeClr val="bg1"/>
                            </a:solidFill>
                            <a:latin typeface="Cambria Math" panose="02040503050406030204" pitchFamily="18" charset="0"/>
                          </a:rPr>
                          <m:t>(</m:t>
                        </m:r>
                        <m:r>
                          <a:rPr lang="it-IT" i="1" smtClean="0">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r>
                      <a:rPr lang="it-IT" i="1">
                        <a:solidFill>
                          <a:schemeClr val="bg1"/>
                        </a:solidFill>
                        <a:latin typeface="Cambria Math" panose="02040503050406030204" pitchFamily="18" charset="0"/>
                      </a:rPr>
                      <m:t>)</m:t>
                    </m:r>
                  </m:oMath>
                </a14:m>
                <a:endParaRPr lang="it-IT" altLang="it-IT" dirty="0">
                  <a:solidFill>
                    <a:schemeClr val="bg1"/>
                  </a:solidFill>
                </a:endParaRPr>
              </a:p>
              <a:p>
                <a:pPr algn="just">
                  <a:buFont typeface="Wingdings" panose="05000000000000000000" pitchFamily="2" charset="2"/>
                  <a:buNone/>
                </a:pPr>
                <a:r>
                  <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rPr>
                  <a:t>Output	    </a:t>
                </a:r>
                <a:r>
                  <a:rPr lang="it-IT" altLang="it-IT" sz="1800" dirty="0">
                    <a:solidFill>
                      <a:schemeClr val="bg1"/>
                    </a:solidFill>
                    <a:latin typeface="Berlin Sans FB" panose="020E0602020502020306" pitchFamily="34" charset="0"/>
                  </a:rPr>
                  <a:t>	          				</a:t>
                </a:r>
                <a:r>
                  <a:rPr lang="it-IT" altLang="it-IT" sz="1800" dirty="0" err="1">
                    <a:solidFill>
                      <a:schemeClr val="bg1"/>
                    </a:solidFill>
                    <a:effectLst>
                      <a:outerShdw blurRad="38100" dist="38100" dir="2700000" algn="tl">
                        <a:srgbClr val="000000">
                          <a:alpha val="43137"/>
                        </a:srgbClr>
                      </a:outerShdw>
                    </a:effectLst>
                    <a:latin typeface="Berlin Sans FB" panose="020E0602020502020306" pitchFamily="34" charset="0"/>
                  </a:rPr>
                  <a:t>Activaction</a:t>
                </a:r>
                <a:r>
                  <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rPr>
                  <a:t> </a:t>
                </a:r>
                <a:r>
                  <a:rPr lang="it-IT" altLang="it-IT" sz="1800" dirty="0" err="1">
                    <a:solidFill>
                      <a:schemeClr val="bg1"/>
                    </a:solidFill>
                    <a:effectLst>
                      <a:outerShdw blurRad="38100" dist="38100" dir="2700000" algn="tl">
                        <a:srgbClr val="000000">
                          <a:alpha val="43137"/>
                        </a:srgbClr>
                      </a:outerShdw>
                    </a:effectLst>
                    <a:latin typeface="Berlin Sans FB" panose="020E0602020502020306" pitchFamily="34" charset="0"/>
                  </a:rPr>
                  <a:t>functions</a:t>
                </a:r>
                <a:r>
                  <a:rPr lang="it-IT" altLang="it-IT" sz="1800" dirty="0">
                    <a:solidFill>
                      <a:schemeClr val="bg1"/>
                    </a:solidFill>
                    <a:latin typeface="Berlin Sans FB" panose="020E0602020502020306" pitchFamily="34" charset="0"/>
                  </a:rPr>
                  <a:t>  				 		  </a:t>
                </a:r>
                <a:r>
                  <a:rPr lang="it-IT" altLang="it-IT" sz="1800" dirty="0" err="1">
                    <a:solidFill>
                      <a:schemeClr val="bg1"/>
                    </a:solidFill>
                    <a:effectLst>
                      <a:outerShdw blurRad="38100" dist="38100" dir="2700000" algn="tl">
                        <a:srgbClr val="000000">
                          <a:alpha val="43137"/>
                        </a:srgbClr>
                      </a:outerShdw>
                    </a:effectLst>
                    <a:latin typeface="Berlin Sans FB" panose="020E0602020502020306" pitchFamily="34" charset="0"/>
                  </a:rPr>
                  <a:t>Hidden</a:t>
                </a:r>
                <a:r>
                  <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rPr>
                  <a:t> </a:t>
                </a:r>
                <a:r>
                  <a:rPr lang="it-IT" altLang="it-IT" sz="1800" dirty="0" err="1">
                    <a:solidFill>
                      <a:schemeClr val="bg1"/>
                    </a:solidFill>
                    <a:effectLst>
                      <a:outerShdw blurRad="38100" dist="38100" dir="2700000" algn="tl">
                        <a:srgbClr val="000000">
                          <a:alpha val="43137"/>
                        </a:srgbClr>
                      </a:outerShdw>
                    </a:effectLst>
                    <a:latin typeface="Berlin Sans FB" panose="020E0602020502020306" pitchFamily="34" charset="0"/>
                  </a:rPr>
                  <a:t>layers</a:t>
                </a:r>
                <a:endPar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endParaRPr>
              </a:p>
              <a:p>
                <a:pPr>
                  <a:buFont typeface="Wingdings" panose="05000000000000000000" pitchFamily="2" charset="2"/>
                  <a:buNone/>
                  <a:defRPr/>
                </a:pPr>
                <a:r>
                  <a:rPr lang="en-US" sz="1400" dirty="0">
                    <a:solidFill>
                      <a:schemeClr val="bg1"/>
                    </a:solidFill>
                    <a:latin typeface="Berlin Sans FB" panose="020E0602020502020306" pitchFamily="34" charset="0"/>
                  </a:rPr>
                  <a:t>Artificial Neural Networks are inspired by</a:t>
                </a:r>
              </a:p>
              <a:p>
                <a:pPr>
                  <a:buFont typeface="Wingdings" panose="05000000000000000000" pitchFamily="2" charset="2"/>
                  <a:buNone/>
                  <a:defRPr/>
                </a:pPr>
                <a:r>
                  <a:rPr lang="en-US" sz="1400" dirty="0">
                    <a:solidFill>
                      <a:schemeClr val="bg1"/>
                    </a:solidFill>
                    <a:latin typeface="Berlin Sans FB" panose="020E0602020502020306" pitchFamily="34" charset="0"/>
                  </a:rPr>
                  <a:t>neuroscience, ANN are formed by a set of</a:t>
                </a:r>
              </a:p>
              <a:p>
                <a:pPr>
                  <a:buFont typeface="Wingdings" panose="05000000000000000000" pitchFamily="2" charset="2"/>
                  <a:buNone/>
                  <a:defRPr/>
                </a:pPr>
                <a:r>
                  <a:rPr lang="en-US" sz="1400" dirty="0">
                    <a:solidFill>
                      <a:schemeClr val="bg1"/>
                    </a:solidFill>
                    <a:latin typeface="Berlin Sans FB" panose="020E0602020502020306" pitchFamily="34" charset="0"/>
                  </a:rPr>
                  <a:t>computing units, or neurons, connected in various ways.</a:t>
                </a:r>
              </a:p>
              <a:p>
                <a:pPr>
                  <a:buFont typeface="Wingdings" panose="05000000000000000000" pitchFamily="2" charset="2"/>
                  <a:buNone/>
                  <a:defRPr/>
                </a:pPr>
                <a:r>
                  <a:rPr lang="it-IT" sz="1400" dirty="0" err="1">
                    <a:solidFill>
                      <a:schemeClr val="bg1"/>
                    </a:solidFill>
                    <a:latin typeface="Berlin Sans FB" panose="020E0602020502020306" pitchFamily="34" charset="0"/>
                  </a:rPr>
                  <a:t>Each</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neuron</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receives</a:t>
                </a:r>
                <a:r>
                  <a:rPr lang="it-IT" sz="1400" dirty="0">
                    <a:solidFill>
                      <a:schemeClr val="bg1"/>
                    </a:solidFill>
                    <a:latin typeface="Berlin Sans FB" panose="020E0602020502020306" pitchFamily="34" charset="0"/>
                  </a:rPr>
                  <a:t> input from </a:t>
                </a:r>
                <a:r>
                  <a:rPr lang="it-IT" sz="1400" dirty="0" err="1">
                    <a:solidFill>
                      <a:schemeClr val="bg1"/>
                    </a:solidFill>
                    <a:latin typeface="Berlin Sans FB" panose="020E0602020502020306" pitchFamily="34" charset="0"/>
                  </a:rPr>
                  <a:t>each</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neuron</a:t>
                </a:r>
                <a:r>
                  <a:rPr lang="it-IT" sz="1400" dirty="0">
                    <a:solidFill>
                      <a:schemeClr val="bg1"/>
                    </a:solidFill>
                    <a:latin typeface="Berlin Sans FB" panose="020E0602020502020306" pitchFamily="34" charset="0"/>
                  </a:rPr>
                  <a:t> in the </a:t>
                </a:r>
              </a:p>
              <a:p>
                <a:pPr>
                  <a:buFont typeface="Wingdings" panose="05000000000000000000" pitchFamily="2" charset="2"/>
                  <a:buNone/>
                  <a:defRPr/>
                </a:pPr>
                <a:r>
                  <a:rPr lang="it-IT" sz="1400" dirty="0" err="1">
                    <a:solidFill>
                      <a:schemeClr val="bg1"/>
                    </a:solidFill>
                    <a:latin typeface="Berlin Sans FB" panose="020E0602020502020306" pitchFamily="34" charset="0"/>
                  </a:rPr>
                  <a:t>preceding</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layer</a:t>
                </a:r>
                <a:r>
                  <a:rPr lang="it-IT" sz="1400" dirty="0">
                    <a:solidFill>
                      <a:schemeClr val="bg1"/>
                    </a:solidFill>
                    <a:latin typeface="Berlin Sans FB" panose="020E0602020502020306" pitchFamily="34" charset="0"/>
                  </a:rPr>
                  <a:t> and feeds </a:t>
                </a:r>
                <a:r>
                  <a:rPr lang="it-IT" sz="1400" dirty="0" err="1">
                    <a:solidFill>
                      <a:schemeClr val="bg1"/>
                    </a:solidFill>
                    <a:latin typeface="Berlin Sans FB" panose="020E0602020502020306" pitchFamily="34" charset="0"/>
                  </a:rPr>
                  <a:t>its</a:t>
                </a:r>
                <a:r>
                  <a:rPr lang="it-IT" sz="1400" dirty="0">
                    <a:solidFill>
                      <a:schemeClr val="bg1"/>
                    </a:solidFill>
                    <a:latin typeface="Berlin Sans FB" panose="020E0602020502020306" pitchFamily="34" charset="0"/>
                  </a:rPr>
                  <a:t> output to </a:t>
                </a:r>
              </a:p>
              <a:p>
                <a:pPr>
                  <a:buFont typeface="Wingdings" panose="05000000000000000000" pitchFamily="2" charset="2"/>
                  <a:buNone/>
                  <a:defRPr/>
                </a:pPr>
                <a:r>
                  <a:rPr lang="it-IT" sz="1400" dirty="0" err="1">
                    <a:solidFill>
                      <a:schemeClr val="bg1"/>
                    </a:solidFill>
                    <a:latin typeface="Berlin Sans FB" panose="020E0602020502020306" pitchFamily="34" charset="0"/>
                  </a:rPr>
                  <a:t>every</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neuron</a:t>
                </a:r>
                <a:r>
                  <a:rPr lang="it-IT" sz="1400" dirty="0">
                    <a:solidFill>
                      <a:schemeClr val="bg1"/>
                    </a:solidFill>
                    <a:latin typeface="Berlin Sans FB" panose="020E0602020502020306" pitchFamily="34" charset="0"/>
                  </a:rPr>
                  <a:t> in the </a:t>
                </a:r>
                <a:r>
                  <a:rPr lang="it-IT" sz="1400" dirty="0" err="1">
                    <a:solidFill>
                      <a:schemeClr val="bg1"/>
                    </a:solidFill>
                    <a:latin typeface="Berlin Sans FB" panose="020E0602020502020306" pitchFamily="34" charset="0"/>
                  </a:rPr>
                  <a:t>next</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layer</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They</a:t>
                </a:r>
                <a:r>
                  <a:rPr lang="it-IT" sz="1400" dirty="0">
                    <a:solidFill>
                      <a:schemeClr val="bg1"/>
                    </a:solidFill>
                    <a:latin typeface="Berlin Sans FB" panose="020E0602020502020306" pitchFamily="34" charset="0"/>
                  </a:rPr>
                  <a:t> are </a:t>
                </a:r>
                <a:r>
                  <a:rPr lang="it-IT" sz="1400" dirty="0" err="1">
                    <a:solidFill>
                      <a:schemeClr val="bg1"/>
                    </a:solidFill>
                    <a:latin typeface="Berlin Sans FB" panose="020E0602020502020306" pitchFamily="34" charset="0"/>
                  </a:rPr>
                  <a:t>called</a:t>
                </a:r>
                <a:r>
                  <a:rPr lang="it-IT" sz="1400" dirty="0">
                    <a:solidFill>
                      <a:schemeClr val="bg1"/>
                    </a:solidFill>
                    <a:latin typeface="Berlin Sans FB" panose="020E0602020502020306" pitchFamily="34" charset="0"/>
                  </a:rPr>
                  <a:t> networks </a:t>
                </a:r>
              </a:p>
              <a:p>
                <a:pPr>
                  <a:buFont typeface="Wingdings" panose="05000000000000000000" pitchFamily="2" charset="2"/>
                  <a:buNone/>
                  <a:defRPr/>
                </a:pPr>
                <a:r>
                  <a:rPr lang="it-IT" sz="1400" dirty="0" err="1">
                    <a:solidFill>
                      <a:schemeClr val="bg1"/>
                    </a:solidFill>
                    <a:latin typeface="Berlin Sans FB" panose="020E0602020502020306" pitchFamily="34" charset="0"/>
                  </a:rPr>
                  <a:t>because</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they</a:t>
                </a:r>
                <a:r>
                  <a:rPr lang="it-IT" sz="1400" dirty="0">
                    <a:solidFill>
                      <a:schemeClr val="bg1"/>
                    </a:solidFill>
                    <a:latin typeface="Berlin Sans FB" panose="020E0602020502020306" pitchFamily="34" charset="0"/>
                  </a:rPr>
                  <a:t> are a </a:t>
                </a:r>
                <a:r>
                  <a:rPr lang="it-IT" sz="1400" dirty="0" err="1">
                    <a:solidFill>
                      <a:schemeClr val="bg1"/>
                    </a:solidFill>
                    <a:latin typeface="Berlin Sans FB" panose="020E0602020502020306" pitchFamily="34" charset="0"/>
                  </a:rPr>
                  <a:t>combination</a:t>
                </a:r>
                <a:r>
                  <a:rPr lang="it-IT" sz="1400" dirty="0">
                    <a:solidFill>
                      <a:schemeClr val="bg1"/>
                    </a:solidFill>
                    <a:latin typeface="Berlin Sans FB" panose="020E0602020502020306" pitchFamily="34" charset="0"/>
                  </a:rPr>
                  <a:t> of </a:t>
                </a:r>
                <a:r>
                  <a:rPr lang="it-IT" sz="1400" dirty="0" err="1">
                    <a:solidFill>
                      <a:schemeClr val="bg1"/>
                    </a:solidFill>
                    <a:latin typeface="Berlin Sans FB" panose="020E0602020502020306" pitchFamily="34" charset="0"/>
                  </a:rPr>
                  <a:t>different</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functions</a:t>
                </a:r>
                <a:r>
                  <a:rPr lang="it-IT" sz="1400" dirty="0">
                    <a:solidFill>
                      <a:schemeClr val="bg1"/>
                    </a:solidFill>
                    <a:latin typeface="Berlin Sans FB" panose="020E0602020502020306" pitchFamily="34" charset="0"/>
                  </a:rPr>
                  <a:t>, so </a:t>
                </a:r>
                <a:r>
                  <a:rPr lang="it-IT" sz="1400" dirty="0" err="1">
                    <a:solidFill>
                      <a:schemeClr val="bg1"/>
                    </a:solidFill>
                    <a:latin typeface="Berlin Sans FB" panose="020E0602020502020306" pitchFamily="34" charset="0"/>
                  </a:rPr>
                  <a:t>they</a:t>
                </a:r>
                <a:r>
                  <a:rPr lang="it-IT" sz="1400" dirty="0">
                    <a:solidFill>
                      <a:schemeClr val="bg1"/>
                    </a:solidFill>
                    <a:latin typeface="Berlin Sans FB" panose="020E0602020502020306" pitchFamily="34" charset="0"/>
                  </a:rPr>
                  <a:t> </a:t>
                </a:r>
              </a:p>
              <a:p>
                <a:pPr>
                  <a:buFont typeface="Wingdings" panose="05000000000000000000" pitchFamily="2" charset="2"/>
                  <a:buNone/>
                  <a:defRPr/>
                </a:pPr>
                <a:r>
                  <a:rPr lang="it-IT" sz="1400" dirty="0" err="1">
                    <a:solidFill>
                      <a:schemeClr val="bg1"/>
                    </a:solidFill>
                    <a:latin typeface="Berlin Sans FB" panose="020E0602020502020306" pitchFamily="34" charset="0"/>
                  </a:rPr>
                  <a:t>extend</a:t>
                </a:r>
                <a:r>
                  <a:rPr lang="it-IT" sz="1400" dirty="0">
                    <a:solidFill>
                      <a:schemeClr val="bg1"/>
                    </a:solidFill>
                    <a:latin typeface="Berlin Sans FB" panose="020E0602020502020306" pitchFamily="34" charset="0"/>
                  </a:rPr>
                  <a:t> linear models </a:t>
                </a:r>
                <a:r>
                  <a:rPr lang="it-IT" sz="1400" dirty="0" err="1">
                    <a:solidFill>
                      <a:schemeClr val="bg1"/>
                    </a:solidFill>
                    <a:latin typeface="Berlin Sans FB" panose="020E0602020502020306" pitchFamily="34" charset="0"/>
                  </a:rPr>
                  <a:t>applying</a:t>
                </a:r>
                <a:r>
                  <a:rPr lang="it-IT" sz="1400" dirty="0">
                    <a:solidFill>
                      <a:schemeClr val="bg1"/>
                    </a:solidFill>
                    <a:latin typeface="Berlin Sans FB" panose="020E0602020502020306" pitchFamily="34" charset="0"/>
                  </a:rPr>
                  <a:t> a non linear </a:t>
                </a:r>
                <a:r>
                  <a:rPr lang="it-IT" sz="1400" dirty="0" err="1">
                    <a:solidFill>
                      <a:schemeClr val="bg1"/>
                    </a:solidFill>
                    <a:latin typeface="Berlin Sans FB" panose="020E0602020502020306" pitchFamily="34" charset="0"/>
                  </a:rPr>
                  <a:t>transformation</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called</a:t>
                </a:r>
                <a:r>
                  <a:rPr lang="it-IT" sz="1400" dirty="0">
                    <a:solidFill>
                      <a:schemeClr val="bg1"/>
                    </a:solidFill>
                    <a:latin typeface="Berlin Sans FB" panose="020E0602020502020306" pitchFamily="34" charset="0"/>
                  </a:rPr>
                  <a:t> </a:t>
                </a:r>
              </a:p>
              <a:p>
                <a:pPr>
                  <a:buFont typeface="Wingdings" panose="05000000000000000000" pitchFamily="2" charset="2"/>
                  <a:buNone/>
                  <a:defRPr/>
                </a:pPr>
                <a:r>
                  <a:rPr lang="it-IT" sz="1400" dirty="0" err="1">
                    <a:solidFill>
                      <a:schemeClr val="bg1"/>
                    </a:solidFill>
                    <a:latin typeface="Berlin Sans FB" panose="020E0602020502020306" pitchFamily="34" charset="0"/>
                  </a:rPr>
                  <a:t>activaction</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function</a:t>
                </a:r>
                <a:r>
                  <a:rPr lang="it-IT" sz="1400" dirty="0">
                    <a:solidFill>
                      <a:schemeClr val="bg1"/>
                    </a:solidFill>
                    <a:latin typeface="Berlin Sans FB" panose="020E0602020502020306" pitchFamily="34" charset="0"/>
                  </a:rPr>
                  <a:t>, to the linear </a:t>
                </a:r>
                <a:r>
                  <a:rPr lang="it-IT" sz="1400" dirty="0" err="1">
                    <a:solidFill>
                      <a:schemeClr val="bg1"/>
                    </a:solidFill>
                    <a:latin typeface="Berlin Sans FB" panose="020E0602020502020306" pitchFamily="34" charset="0"/>
                  </a:rPr>
                  <a:t>combination</a:t>
                </a:r>
                <a:r>
                  <a:rPr lang="it-IT" sz="1400" dirty="0">
                    <a:solidFill>
                      <a:schemeClr val="bg1"/>
                    </a:solidFill>
                    <a:latin typeface="Berlin Sans FB" panose="020E0602020502020306" pitchFamily="34" charset="0"/>
                  </a:rPr>
                  <a:t> of the inputs </a:t>
                </a:r>
              </a:p>
              <a:p>
                <a:pPr>
                  <a:buFont typeface="Wingdings" panose="05000000000000000000" pitchFamily="2" charset="2"/>
                  <a:buNone/>
                  <a:defRPr/>
                </a:pPr>
                <a:r>
                  <a:rPr lang="it-IT" sz="1400" dirty="0">
                    <a:solidFill>
                      <a:schemeClr val="bg1"/>
                    </a:solidFill>
                    <a:latin typeface="Berlin Sans FB" panose="020E0602020502020306" pitchFamily="34" charset="0"/>
                  </a:rPr>
                  <a:t>coming from </a:t>
                </a:r>
                <a:r>
                  <a:rPr lang="it-IT" sz="1400" dirty="0" err="1">
                    <a:solidFill>
                      <a:schemeClr val="bg1"/>
                    </a:solidFill>
                    <a:latin typeface="Berlin Sans FB" panose="020E0602020502020306" pitchFamily="34" charset="0"/>
                  </a:rPr>
                  <a:t>preceding</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layers</a:t>
                </a:r>
                <a:r>
                  <a:rPr lang="it-IT" sz="1400" dirty="0">
                    <a:solidFill>
                      <a:schemeClr val="bg1"/>
                    </a:solidFill>
                    <a:latin typeface="Berlin Sans FB" panose="020E0602020502020306" pitchFamily="34" charset="0"/>
                  </a:rPr>
                  <a:t>. </a:t>
                </a:r>
              </a:p>
              <a:p>
                <a:pPr>
                  <a:buFont typeface="Wingdings" panose="05000000000000000000" pitchFamily="2" charset="2"/>
                  <a:buNone/>
                  <a:defRPr/>
                </a:pPr>
                <a:endParaRPr lang="it-IT" altLang="it-IT" dirty="0">
                  <a:solidFill>
                    <a:schemeClr val="bg1"/>
                  </a:solidFill>
                </a:endParaRPr>
              </a:p>
              <a:p>
                <a:pPr marL="0" indent="0">
                  <a:buFont typeface="Arial"/>
                  <a:buNone/>
                </a:pPr>
                <a:endParaRPr lang="it-IT" dirty="0">
                  <a:solidFill>
                    <a:schemeClr val="bg1"/>
                  </a:solidFill>
                </a:endParaRPr>
              </a:p>
            </p:txBody>
          </p:sp>
        </mc:Choice>
        <mc:Fallback xmlns="">
          <p:sp>
            <p:nvSpPr>
              <p:cNvPr id="3" name="Segnaposto contenuto 2">
                <a:extLst>
                  <a:ext uri="{FF2B5EF4-FFF2-40B4-BE49-F238E27FC236}">
                    <a16:creationId xmlns:a16="http://schemas.microsoft.com/office/drawing/2014/main" id="{93D84280-D551-4666-8F47-B7AC6CB6244A}"/>
                  </a:ext>
                </a:extLst>
              </p:cNvPr>
              <p:cNvSpPr txBox="1">
                <a:spLocks noRot="1" noChangeAspect="1" noMove="1" noResize="1" noEditPoints="1" noAdjustHandles="1" noChangeArrowheads="1" noChangeShapeType="1" noTextEdit="1"/>
              </p:cNvSpPr>
              <p:nvPr/>
            </p:nvSpPr>
            <p:spPr>
              <a:xfrm>
                <a:off x="87086" y="883557"/>
                <a:ext cx="8904514" cy="4180114"/>
              </a:xfrm>
              <a:prstGeom prst="rect">
                <a:avLst/>
              </a:prstGeom>
              <a:blipFill>
                <a:blip r:embed="rId2"/>
                <a:stretch>
                  <a:fillRect l="-616" t="-6560"/>
                </a:stretch>
              </a:blipFill>
            </p:spPr>
            <p:txBody>
              <a:bodyPr/>
              <a:lstStyle/>
              <a:p>
                <a:r>
                  <a:rPr lang="en-GB">
                    <a:noFill/>
                  </a:rPr>
                  <a:t> </a:t>
                </a:r>
              </a:p>
            </p:txBody>
          </p:sp>
        </mc:Fallback>
      </mc:AlternateContent>
      <p:pic>
        <p:nvPicPr>
          <p:cNvPr id="4" name="Picture 6">
            <a:extLst>
              <a:ext uri="{FF2B5EF4-FFF2-40B4-BE49-F238E27FC236}">
                <a16:creationId xmlns:a16="http://schemas.microsoft.com/office/drawing/2014/main" id="{467A3F88-F28E-4970-92C8-4F5A64660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699" y="1645422"/>
            <a:ext cx="3272901" cy="17191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FBD6460-53E7-451E-81ED-ABB47F71B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3399" y="3425370"/>
            <a:ext cx="3188201" cy="1527853"/>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ABCD7071-06E1-4D64-A207-6329B81C760C}"/>
              </a:ext>
            </a:extLst>
          </p:cNvPr>
          <p:cNvSpPr txBox="1"/>
          <p:nvPr/>
        </p:nvSpPr>
        <p:spPr>
          <a:xfrm>
            <a:off x="783771" y="86917"/>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Artificial</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Neural</a:t>
            </a:r>
            <a:r>
              <a:rPr lang="it-IT" sz="2400" dirty="0">
                <a:solidFill>
                  <a:srgbClr val="00B050"/>
                </a:solidFill>
                <a:latin typeface="Bernard MT Condensed" panose="02050806060905020404" pitchFamily="18" charset="0"/>
              </a:rPr>
              <a:t> Network (ANN)</a:t>
            </a:r>
          </a:p>
        </p:txBody>
      </p:sp>
      <p:pic>
        <p:nvPicPr>
          <p:cNvPr id="2" name="Picture 2" descr="Munich Datageeks e.V.">
            <a:extLst>
              <a:ext uri="{FF2B5EF4-FFF2-40B4-BE49-F238E27FC236}">
                <a16:creationId xmlns:a16="http://schemas.microsoft.com/office/drawing/2014/main" id="{E2B58B21-4D6E-1AB6-E88F-DB48FB2D22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274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BC5C7E7-BF7A-4F87-9E07-D0BF4B615AF8}"/>
              </a:ext>
            </a:extLst>
          </p:cNvPr>
          <p:cNvPicPr>
            <a:picLocks noChangeAspect="1"/>
          </p:cNvPicPr>
          <p:nvPr/>
        </p:nvPicPr>
        <p:blipFill>
          <a:blip r:embed="rId2"/>
          <a:stretch>
            <a:fillRect/>
          </a:stretch>
        </p:blipFill>
        <p:spPr>
          <a:xfrm>
            <a:off x="2684812" y="1001487"/>
            <a:ext cx="6414712" cy="2767132"/>
          </a:xfrm>
          <a:prstGeom prst="rect">
            <a:avLst/>
          </a:prstGeom>
        </p:spPr>
      </p:pic>
      <p:sp>
        <p:nvSpPr>
          <p:cNvPr id="4" name="CasellaDiTesto 3">
            <a:extLst>
              <a:ext uri="{FF2B5EF4-FFF2-40B4-BE49-F238E27FC236}">
                <a16:creationId xmlns:a16="http://schemas.microsoft.com/office/drawing/2014/main" id="{5DF78FDF-5BBF-4110-B3A8-BAD0342524D6}"/>
              </a:ext>
            </a:extLst>
          </p:cNvPr>
          <p:cNvSpPr txBox="1"/>
          <p:nvPr/>
        </p:nvSpPr>
        <p:spPr>
          <a:xfrm>
            <a:off x="275771" y="4005943"/>
            <a:ext cx="8556172" cy="369332"/>
          </a:xfrm>
          <a:prstGeom prst="rect">
            <a:avLst/>
          </a:prstGeom>
          <a:noFill/>
        </p:spPr>
        <p:txBody>
          <a:bodyPr wrap="square" rtlCol="0">
            <a:spAutoFit/>
          </a:bodyPr>
          <a:lstStyle/>
          <a:p>
            <a:r>
              <a:rPr lang="it-IT" dirty="0">
                <a:solidFill>
                  <a:schemeClr val="bg1"/>
                </a:solidFill>
                <a:latin typeface="Berlin Sans FB Demi" panose="020E0802020502020306" pitchFamily="34" charset="0"/>
              </a:rPr>
              <a:t>....and the winner </a:t>
            </a:r>
            <a:r>
              <a:rPr lang="it-IT" dirty="0" err="1">
                <a:solidFill>
                  <a:schemeClr val="bg1"/>
                </a:solidFill>
                <a:latin typeface="Berlin Sans FB Demi" panose="020E0802020502020306" pitchFamily="34" charset="0"/>
              </a:rPr>
              <a:t>is</a:t>
            </a:r>
            <a:r>
              <a:rPr lang="it-IT" dirty="0">
                <a:solidFill>
                  <a:schemeClr val="bg1"/>
                </a:solidFill>
                <a:latin typeface="Berlin Sans FB Demi" panose="020E0802020502020306" pitchFamily="34" charset="0"/>
              </a:rPr>
              <a:t>…..GBM!!! </a:t>
            </a:r>
            <a:r>
              <a:rPr lang="it-IT" dirty="0" err="1">
                <a:solidFill>
                  <a:schemeClr val="bg1"/>
                </a:solidFill>
                <a:latin typeface="Berlin Sans FB Demi" panose="020E0802020502020306" pitchFamily="34" charset="0"/>
              </a:rPr>
              <a:t>It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is</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used</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as</a:t>
            </a:r>
            <a:r>
              <a:rPr lang="it-IT" dirty="0">
                <a:solidFill>
                  <a:schemeClr val="bg1"/>
                </a:solidFill>
                <a:latin typeface="Berlin Sans FB Demi" panose="020E0802020502020306" pitchFamily="34" charset="0"/>
              </a:rPr>
              <a:t> baseline model for </a:t>
            </a:r>
            <a:r>
              <a:rPr lang="it-IT" dirty="0" err="1">
                <a:solidFill>
                  <a:schemeClr val="bg1"/>
                </a:solidFill>
                <a:latin typeface="Berlin Sans FB Demi" panose="020E0802020502020306" pitchFamily="34" charset="0"/>
              </a:rPr>
              <a:t>next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experiments</a:t>
            </a:r>
            <a:r>
              <a:rPr lang="it-IT" dirty="0">
                <a:solidFill>
                  <a:schemeClr val="bg1"/>
                </a:solidFill>
                <a:latin typeface="Berlin Sans FB Demi" panose="020E0802020502020306" pitchFamily="34" charset="0"/>
              </a:rPr>
              <a:t>!!!</a:t>
            </a:r>
            <a:r>
              <a:rPr lang="it-IT" dirty="0">
                <a:solidFill>
                  <a:schemeClr val="bg1"/>
                </a:solidFill>
              </a:rPr>
              <a:t> </a:t>
            </a:r>
          </a:p>
        </p:txBody>
      </p:sp>
      <p:sp>
        <p:nvSpPr>
          <p:cNvPr id="6" name="CasellaDiTesto 5">
            <a:extLst>
              <a:ext uri="{FF2B5EF4-FFF2-40B4-BE49-F238E27FC236}">
                <a16:creationId xmlns:a16="http://schemas.microsoft.com/office/drawing/2014/main" id="{C8E9FB9E-1CE8-410D-A27C-DFF337BCE481}"/>
              </a:ext>
            </a:extLst>
          </p:cNvPr>
          <p:cNvSpPr txBox="1"/>
          <p:nvPr/>
        </p:nvSpPr>
        <p:spPr>
          <a:xfrm>
            <a:off x="769257" y="190328"/>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5" name="Picture 2" descr="Munich Datageeks e.V.">
            <a:extLst>
              <a:ext uri="{FF2B5EF4-FFF2-40B4-BE49-F238E27FC236}">
                <a16:creationId xmlns:a16="http://schemas.microsoft.com/office/drawing/2014/main" id="{82BDB755-2B73-5EAC-3E22-4C5787124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a:extLst>
              <a:ext uri="{FF2B5EF4-FFF2-40B4-BE49-F238E27FC236}">
                <a16:creationId xmlns:a16="http://schemas.microsoft.com/office/drawing/2014/main" id="{3ECEF834-2C27-8F23-C6F8-7CC20D26BEF4}"/>
              </a:ext>
            </a:extLst>
          </p:cNvPr>
          <p:cNvPicPr>
            <a:picLocks noChangeAspect="1"/>
          </p:cNvPicPr>
          <p:nvPr/>
        </p:nvPicPr>
        <p:blipFill>
          <a:blip r:embed="rId4"/>
          <a:stretch>
            <a:fillRect/>
          </a:stretch>
        </p:blipFill>
        <p:spPr>
          <a:xfrm>
            <a:off x="377370" y="1799332"/>
            <a:ext cx="1981372" cy="1059272"/>
          </a:xfrm>
          <a:prstGeom prst="rect">
            <a:avLst/>
          </a:prstGeom>
        </p:spPr>
      </p:pic>
    </p:spTree>
    <p:extLst>
      <p:ext uri="{BB962C8B-B14F-4D97-AF65-F5344CB8AC3E}">
        <p14:creationId xmlns:p14="http://schemas.microsoft.com/office/powerpoint/2010/main" val="3756832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509FCBE-0BC9-4194-9705-BF20B5A7AF8C}"/>
              </a:ext>
            </a:extLst>
          </p:cNvPr>
          <p:cNvPicPr>
            <a:picLocks noChangeAspect="1"/>
          </p:cNvPicPr>
          <p:nvPr/>
        </p:nvPicPr>
        <p:blipFill>
          <a:blip r:embed="rId2"/>
          <a:stretch>
            <a:fillRect/>
          </a:stretch>
        </p:blipFill>
        <p:spPr>
          <a:xfrm>
            <a:off x="377370" y="789088"/>
            <a:ext cx="3483265" cy="1773464"/>
          </a:xfrm>
          <a:prstGeom prst="rect">
            <a:avLst/>
          </a:prstGeom>
        </p:spPr>
      </p:pic>
      <p:pic>
        <p:nvPicPr>
          <p:cNvPr id="5" name="Immagine 4">
            <a:extLst>
              <a:ext uri="{FF2B5EF4-FFF2-40B4-BE49-F238E27FC236}">
                <a16:creationId xmlns:a16="http://schemas.microsoft.com/office/drawing/2014/main" id="{55DD9D21-4D69-4B6B-BFFE-75751CBF1479}"/>
              </a:ext>
            </a:extLst>
          </p:cNvPr>
          <p:cNvPicPr>
            <a:picLocks noChangeAspect="1"/>
          </p:cNvPicPr>
          <p:nvPr/>
        </p:nvPicPr>
        <p:blipFill>
          <a:blip r:embed="rId3"/>
          <a:stretch>
            <a:fillRect/>
          </a:stretch>
        </p:blipFill>
        <p:spPr>
          <a:xfrm>
            <a:off x="5072965" y="762000"/>
            <a:ext cx="3483266" cy="1767557"/>
          </a:xfrm>
          <a:prstGeom prst="rect">
            <a:avLst/>
          </a:prstGeom>
        </p:spPr>
      </p:pic>
      <p:pic>
        <p:nvPicPr>
          <p:cNvPr id="7" name="Immagine 6">
            <a:extLst>
              <a:ext uri="{FF2B5EF4-FFF2-40B4-BE49-F238E27FC236}">
                <a16:creationId xmlns:a16="http://schemas.microsoft.com/office/drawing/2014/main" id="{A3146CB7-22B8-4C7C-B88C-F01BE08C388D}"/>
              </a:ext>
            </a:extLst>
          </p:cNvPr>
          <p:cNvPicPr>
            <a:picLocks noChangeAspect="1"/>
          </p:cNvPicPr>
          <p:nvPr/>
        </p:nvPicPr>
        <p:blipFill>
          <a:blip r:embed="rId4"/>
          <a:stretch>
            <a:fillRect/>
          </a:stretch>
        </p:blipFill>
        <p:spPr>
          <a:xfrm>
            <a:off x="5072965" y="3091543"/>
            <a:ext cx="3483267" cy="1824570"/>
          </a:xfrm>
          <a:prstGeom prst="rect">
            <a:avLst/>
          </a:prstGeom>
        </p:spPr>
      </p:pic>
      <p:pic>
        <p:nvPicPr>
          <p:cNvPr id="9" name="Immagine 8">
            <a:extLst>
              <a:ext uri="{FF2B5EF4-FFF2-40B4-BE49-F238E27FC236}">
                <a16:creationId xmlns:a16="http://schemas.microsoft.com/office/drawing/2014/main" id="{FBE3EE1E-C4BF-4F36-9028-500A94A9BE70}"/>
              </a:ext>
            </a:extLst>
          </p:cNvPr>
          <p:cNvPicPr>
            <a:picLocks noChangeAspect="1"/>
          </p:cNvPicPr>
          <p:nvPr/>
        </p:nvPicPr>
        <p:blipFill>
          <a:blip r:embed="rId5"/>
          <a:stretch>
            <a:fillRect/>
          </a:stretch>
        </p:blipFill>
        <p:spPr>
          <a:xfrm>
            <a:off x="377370" y="3091543"/>
            <a:ext cx="3483265" cy="1792075"/>
          </a:xfrm>
          <a:prstGeom prst="rect">
            <a:avLst/>
          </a:prstGeom>
        </p:spPr>
      </p:pic>
      <p:sp>
        <p:nvSpPr>
          <p:cNvPr id="10" name="CasellaDiTesto 9">
            <a:extLst>
              <a:ext uri="{FF2B5EF4-FFF2-40B4-BE49-F238E27FC236}">
                <a16:creationId xmlns:a16="http://schemas.microsoft.com/office/drawing/2014/main" id="{FB60C7FA-B73B-41E9-8274-B93AFF817747}"/>
              </a:ext>
            </a:extLst>
          </p:cNvPr>
          <p:cNvSpPr txBox="1"/>
          <p:nvPr/>
        </p:nvSpPr>
        <p:spPr>
          <a:xfrm>
            <a:off x="859888" y="273879"/>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GLM</a:t>
            </a:r>
          </a:p>
        </p:txBody>
      </p:sp>
      <p:sp>
        <p:nvSpPr>
          <p:cNvPr id="11" name="CasellaDiTesto 10">
            <a:extLst>
              <a:ext uri="{FF2B5EF4-FFF2-40B4-BE49-F238E27FC236}">
                <a16:creationId xmlns:a16="http://schemas.microsoft.com/office/drawing/2014/main" id="{A50AC6CA-7285-4F95-B168-63C50BD70125}"/>
              </a:ext>
            </a:extLst>
          </p:cNvPr>
          <p:cNvSpPr txBox="1"/>
          <p:nvPr/>
        </p:nvSpPr>
        <p:spPr>
          <a:xfrm>
            <a:off x="5682343" y="305582"/>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GBM</a:t>
            </a:r>
          </a:p>
        </p:txBody>
      </p:sp>
      <p:sp>
        <p:nvSpPr>
          <p:cNvPr id="12" name="CasellaDiTesto 11">
            <a:extLst>
              <a:ext uri="{FF2B5EF4-FFF2-40B4-BE49-F238E27FC236}">
                <a16:creationId xmlns:a16="http://schemas.microsoft.com/office/drawing/2014/main" id="{18A67705-1AFB-4027-91EC-6C8DE866AE1F}"/>
              </a:ext>
            </a:extLst>
          </p:cNvPr>
          <p:cNvSpPr txBox="1"/>
          <p:nvPr/>
        </p:nvSpPr>
        <p:spPr>
          <a:xfrm>
            <a:off x="762000" y="2695123"/>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RF</a:t>
            </a:r>
          </a:p>
        </p:txBody>
      </p:sp>
      <p:sp>
        <p:nvSpPr>
          <p:cNvPr id="13" name="CasellaDiTesto 12">
            <a:extLst>
              <a:ext uri="{FF2B5EF4-FFF2-40B4-BE49-F238E27FC236}">
                <a16:creationId xmlns:a16="http://schemas.microsoft.com/office/drawing/2014/main" id="{156AAD16-8B90-4786-A313-796738191370}"/>
              </a:ext>
            </a:extLst>
          </p:cNvPr>
          <p:cNvSpPr txBox="1"/>
          <p:nvPr/>
        </p:nvSpPr>
        <p:spPr>
          <a:xfrm>
            <a:off x="5609771" y="2695123"/>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NN</a:t>
            </a:r>
          </a:p>
        </p:txBody>
      </p:sp>
      <p:sp>
        <p:nvSpPr>
          <p:cNvPr id="14" name="CasellaDiTesto 13">
            <a:extLst>
              <a:ext uri="{FF2B5EF4-FFF2-40B4-BE49-F238E27FC236}">
                <a16:creationId xmlns:a16="http://schemas.microsoft.com/office/drawing/2014/main" id="{F90C1110-EE2C-4CDD-8483-C9F788141B20}"/>
              </a:ext>
            </a:extLst>
          </p:cNvPr>
          <p:cNvSpPr txBox="1"/>
          <p:nvPr/>
        </p:nvSpPr>
        <p:spPr>
          <a:xfrm>
            <a:off x="580572" y="56093"/>
            <a:ext cx="8461829" cy="338554"/>
          </a:xfrm>
          <a:prstGeom prst="rect">
            <a:avLst/>
          </a:prstGeom>
          <a:noFill/>
        </p:spPr>
        <p:txBody>
          <a:bodyPr wrap="square" rtlCol="0">
            <a:spAutoFit/>
          </a:bodyPr>
          <a:lstStyle/>
          <a:p>
            <a:pPr algn="ctr"/>
            <a:r>
              <a:rPr lang="it-IT" sz="1600" dirty="0">
                <a:solidFill>
                  <a:schemeClr val="bg1"/>
                </a:solidFill>
                <a:latin typeface="Berlin Sans FB Demi" panose="020E0802020502020306" pitchFamily="34" charset="0"/>
              </a:rPr>
              <a:t>Distribution of </a:t>
            </a:r>
            <a:r>
              <a:rPr lang="it-IT" sz="1600" dirty="0" err="1">
                <a:solidFill>
                  <a:schemeClr val="bg1"/>
                </a:solidFill>
                <a:latin typeface="Berlin Sans FB Demi" panose="020E0802020502020306" pitchFamily="34" charset="0"/>
              </a:rPr>
              <a:t>predicted</a:t>
            </a:r>
            <a:r>
              <a:rPr lang="it-IT" sz="1600" dirty="0">
                <a:solidFill>
                  <a:schemeClr val="bg1"/>
                </a:solidFill>
                <a:latin typeface="Berlin Sans FB Demi" panose="020E0802020502020306" pitchFamily="34" charset="0"/>
              </a:rPr>
              <a:t> CLV by models</a:t>
            </a:r>
          </a:p>
        </p:txBody>
      </p:sp>
    </p:spTree>
    <p:extLst>
      <p:ext uri="{BB962C8B-B14F-4D97-AF65-F5344CB8AC3E}">
        <p14:creationId xmlns:p14="http://schemas.microsoft.com/office/powerpoint/2010/main" val="3200878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err="1">
                <a:latin typeface="Arial" panose="020B0604020202020204" pitchFamily="34" charset="0"/>
                <a:cs typeface="Arial" panose="020B0604020202020204" pitchFamily="34" charset="0"/>
              </a:rPr>
              <a:t>Unsupervised</a:t>
            </a:r>
            <a:r>
              <a:rPr lang="it-IT" sz="4800" dirty="0">
                <a:latin typeface="Arial" panose="020B0604020202020204" pitchFamily="34" charset="0"/>
                <a:cs typeface="Arial" panose="020B0604020202020204" pitchFamily="34" charset="0"/>
              </a:rPr>
              <a:t> Learning</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655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CDEFEC9-770A-4F72-A456-98599079CB0A}"/>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Unsupervised</a:t>
            </a:r>
            <a:r>
              <a:rPr lang="it-IT" sz="2400" dirty="0">
                <a:solidFill>
                  <a:srgbClr val="00B050"/>
                </a:solidFill>
                <a:latin typeface="Bernard MT Condensed" panose="02050806060905020404" pitchFamily="18" charset="0"/>
              </a:rPr>
              <a:t> Learning</a:t>
            </a:r>
          </a:p>
        </p:txBody>
      </p:sp>
      <p:sp>
        <p:nvSpPr>
          <p:cNvPr id="3" name="CasellaDiTesto 2">
            <a:extLst>
              <a:ext uri="{FF2B5EF4-FFF2-40B4-BE49-F238E27FC236}">
                <a16:creationId xmlns:a16="http://schemas.microsoft.com/office/drawing/2014/main" id="{7C4BBC90-E4FF-4936-8FE1-41FEE2B72244}"/>
              </a:ext>
            </a:extLst>
          </p:cNvPr>
          <p:cNvSpPr txBox="1"/>
          <p:nvPr/>
        </p:nvSpPr>
        <p:spPr>
          <a:xfrm>
            <a:off x="972457" y="769257"/>
            <a:ext cx="7569200" cy="923330"/>
          </a:xfrm>
          <a:prstGeom prst="rect">
            <a:avLst/>
          </a:prstGeom>
          <a:noFill/>
        </p:spPr>
        <p:txBody>
          <a:bodyPr wrap="square" rtlCol="0">
            <a:spAutoFit/>
          </a:bodyPr>
          <a:lstStyle/>
          <a:p>
            <a:pPr algn="ctr"/>
            <a:r>
              <a:rPr lang="en-US" b="0" i="0" dirty="0">
                <a:solidFill>
                  <a:schemeClr val="bg1"/>
                </a:solidFill>
                <a:effectLst/>
                <a:latin typeface="Berlin Sans FB Demi" panose="020E0802020502020306" pitchFamily="34" charset="0"/>
              </a:rPr>
              <a:t>Unsupervised Learning describes tasks that involves using a model to discover a good internal representation of input data useful for subsequent Supervised Learning.</a:t>
            </a:r>
            <a:endParaRPr lang="it-IT" dirty="0">
              <a:solidFill>
                <a:schemeClr val="bg1"/>
              </a:solidFill>
              <a:latin typeface="Berlin Sans FB Demi" panose="020E0802020502020306" pitchFamily="34" charset="0"/>
            </a:endParaRPr>
          </a:p>
        </p:txBody>
      </p:sp>
      <p:sp>
        <p:nvSpPr>
          <p:cNvPr id="4" name="CasellaDiTesto 3">
            <a:extLst>
              <a:ext uri="{FF2B5EF4-FFF2-40B4-BE49-F238E27FC236}">
                <a16:creationId xmlns:a16="http://schemas.microsoft.com/office/drawing/2014/main" id="{1C9F2B3A-A8F0-404F-8634-D66134523726}"/>
              </a:ext>
            </a:extLst>
          </p:cNvPr>
          <p:cNvSpPr txBox="1"/>
          <p:nvPr/>
        </p:nvSpPr>
        <p:spPr>
          <a:xfrm>
            <a:off x="623778" y="2353340"/>
            <a:ext cx="1538175" cy="1938992"/>
          </a:xfrm>
          <a:prstGeom prst="rect">
            <a:avLst/>
          </a:prstGeom>
          <a:noFill/>
        </p:spPr>
        <p:txBody>
          <a:bodyPr wrap="square" rtlCol="0">
            <a:spAutoFit/>
          </a:bodyPr>
          <a:lstStyle/>
          <a:p>
            <a:pPr algn="just"/>
            <a:r>
              <a:rPr lang="it-IT" sz="1500" dirty="0" err="1">
                <a:solidFill>
                  <a:srgbClr val="00B050"/>
                </a:solidFill>
                <a:latin typeface="Berlin Sans FB Demi" panose="020E0802020502020306" pitchFamily="34" charset="0"/>
              </a:rPr>
              <a:t>Dimensionality</a:t>
            </a:r>
            <a:r>
              <a:rPr lang="it-IT" sz="1500" dirty="0">
                <a:solidFill>
                  <a:srgbClr val="00B050"/>
                </a:solidFill>
                <a:latin typeface="Berlin Sans FB Demi" panose="020E0802020502020306" pitchFamily="34" charset="0"/>
              </a:rPr>
              <a:t> </a:t>
            </a:r>
            <a:r>
              <a:rPr lang="it-IT" sz="1500" dirty="0" err="1">
                <a:solidFill>
                  <a:srgbClr val="00B050"/>
                </a:solidFill>
                <a:latin typeface="Berlin Sans FB Demi" panose="020E0802020502020306" pitchFamily="34" charset="0"/>
              </a:rPr>
              <a:t>Reduction</a:t>
            </a:r>
            <a:r>
              <a:rPr lang="it-IT" sz="1500" dirty="0">
                <a:solidFill>
                  <a:srgbClr val="00B050"/>
                </a:solidFill>
                <a:latin typeface="Berlin Sans FB Demi" panose="020E0802020502020306" pitchFamily="34" charset="0"/>
              </a:rPr>
              <a:t>: </a:t>
            </a:r>
          </a:p>
          <a:p>
            <a:pPr algn="just"/>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of </a:t>
            </a:r>
            <a:r>
              <a:rPr lang="it-IT" sz="1500" dirty="0" err="1">
                <a:solidFill>
                  <a:schemeClr val="bg1"/>
                </a:solidFill>
                <a:latin typeface="Berlin Sans FB Demi" panose="020E0802020502020306" pitchFamily="34" charset="0"/>
              </a:rPr>
              <a:t>reducing</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amount</a:t>
            </a:r>
            <a:r>
              <a:rPr lang="it-IT" sz="1500" dirty="0">
                <a:solidFill>
                  <a:schemeClr val="bg1"/>
                </a:solidFill>
                <a:latin typeface="Berlin Sans FB Demi" panose="020E0802020502020306" pitchFamily="34" charset="0"/>
              </a:rPr>
              <a:t> of features to a set of </a:t>
            </a:r>
            <a:r>
              <a:rPr lang="it-IT" sz="1500" dirty="0" err="1">
                <a:solidFill>
                  <a:schemeClr val="bg1"/>
                </a:solidFill>
                <a:latin typeface="Berlin Sans FB Demi" panose="020E0802020502020306" pitchFamily="34" charset="0"/>
              </a:rPr>
              <a:t>principal</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variables</a:t>
            </a:r>
            <a:endParaRPr lang="it-IT" dirty="0">
              <a:solidFill>
                <a:schemeClr val="bg1"/>
              </a:solidFill>
            </a:endParaRPr>
          </a:p>
        </p:txBody>
      </p:sp>
      <p:sp>
        <p:nvSpPr>
          <p:cNvPr id="5" name="CasellaDiTesto 4">
            <a:extLst>
              <a:ext uri="{FF2B5EF4-FFF2-40B4-BE49-F238E27FC236}">
                <a16:creationId xmlns:a16="http://schemas.microsoft.com/office/drawing/2014/main" id="{158039C5-B824-4176-8CB1-A42066571D52}"/>
              </a:ext>
            </a:extLst>
          </p:cNvPr>
          <p:cNvSpPr txBox="1"/>
          <p:nvPr/>
        </p:nvSpPr>
        <p:spPr>
          <a:xfrm>
            <a:off x="2583712" y="2353340"/>
            <a:ext cx="1538175" cy="1754326"/>
          </a:xfrm>
          <a:prstGeom prst="rect">
            <a:avLst/>
          </a:prstGeom>
          <a:noFill/>
        </p:spPr>
        <p:txBody>
          <a:bodyPr wrap="square" rtlCol="0">
            <a:spAutoFit/>
          </a:bodyPr>
          <a:lstStyle/>
          <a:p>
            <a:pPr algn="just"/>
            <a:r>
              <a:rPr lang="it-IT" sz="1500" dirty="0">
                <a:solidFill>
                  <a:srgbClr val="00B050"/>
                </a:solidFill>
                <a:latin typeface="Berlin Sans FB Demi" panose="020E0802020502020306" pitchFamily="34" charset="0"/>
              </a:rPr>
              <a:t>Clustering: </a:t>
            </a:r>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used</a:t>
            </a:r>
            <a:r>
              <a:rPr lang="it-IT" sz="1500" dirty="0">
                <a:solidFill>
                  <a:schemeClr val="bg1"/>
                </a:solidFill>
                <a:latin typeface="Berlin Sans FB Demi" panose="020E0802020502020306" pitchFamily="34" charset="0"/>
              </a:rPr>
              <a:t> to </a:t>
            </a:r>
            <a:r>
              <a:rPr lang="it-IT" sz="1500" dirty="0" err="1">
                <a:solidFill>
                  <a:schemeClr val="bg1"/>
                </a:solidFill>
                <a:latin typeface="Berlin Sans FB Demi" panose="020E0802020502020306" pitchFamily="34" charset="0"/>
              </a:rPr>
              <a:t>discover</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inherent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groupings</a:t>
            </a:r>
            <a:r>
              <a:rPr lang="it-IT" sz="1500" dirty="0">
                <a:solidFill>
                  <a:schemeClr val="bg1"/>
                </a:solidFill>
                <a:latin typeface="Berlin Sans FB Demi" panose="020E0802020502020306" pitchFamily="34" charset="0"/>
              </a:rPr>
              <a:t> in the data</a:t>
            </a:r>
          </a:p>
          <a:p>
            <a:endParaRPr lang="it-IT" dirty="0">
              <a:solidFill>
                <a:schemeClr val="bg1"/>
              </a:solidFill>
            </a:endParaRPr>
          </a:p>
        </p:txBody>
      </p:sp>
      <p:sp>
        <p:nvSpPr>
          <p:cNvPr id="6" name="CasellaDiTesto 5">
            <a:extLst>
              <a:ext uri="{FF2B5EF4-FFF2-40B4-BE49-F238E27FC236}">
                <a16:creationId xmlns:a16="http://schemas.microsoft.com/office/drawing/2014/main" id="{D439401E-5132-49CA-94BA-7D366828A81B}"/>
              </a:ext>
            </a:extLst>
          </p:cNvPr>
          <p:cNvSpPr txBox="1"/>
          <p:nvPr/>
        </p:nvSpPr>
        <p:spPr>
          <a:xfrm>
            <a:off x="4635795" y="2353340"/>
            <a:ext cx="1538175" cy="1985159"/>
          </a:xfrm>
          <a:prstGeom prst="rect">
            <a:avLst/>
          </a:prstGeom>
          <a:noFill/>
        </p:spPr>
        <p:txBody>
          <a:bodyPr wrap="square" rtlCol="0">
            <a:spAutoFit/>
          </a:bodyPr>
          <a:lstStyle/>
          <a:p>
            <a:pPr algn="just"/>
            <a:r>
              <a:rPr lang="it-IT" sz="1500" dirty="0" err="1">
                <a:solidFill>
                  <a:srgbClr val="00B050"/>
                </a:solidFill>
                <a:latin typeface="Berlin Sans FB Demi" panose="020E0802020502020306" pitchFamily="34" charset="0"/>
              </a:rPr>
              <a:t>Anomaly</a:t>
            </a:r>
            <a:r>
              <a:rPr lang="it-IT" sz="1500" dirty="0">
                <a:solidFill>
                  <a:srgbClr val="00B050"/>
                </a:solidFill>
                <a:latin typeface="Berlin Sans FB Demi" panose="020E0802020502020306" pitchFamily="34" charset="0"/>
              </a:rPr>
              <a:t> </a:t>
            </a:r>
            <a:r>
              <a:rPr lang="it-IT" sz="1500" dirty="0" err="1">
                <a:solidFill>
                  <a:srgbClr val="00B050"/>
                </a:solidFill>
                <a:latin typeface="Berlin Sans FB Demi" panose="020E0802020502020306" pitchFamily="34" charset="0"/>
              </a:rPr>
              <a:t>detection</a:t>
            </a:r>
            <a:r>
              <a:rPr lang="it-IT" sz="1500" dirty="0">
                <a:solidFill>
                  <a:srgbClr val="00B050"/>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used</a:t>
            </a:r>
            <a:r>
              <a:rPr lang="it-IT" sz="1500" dirty="0">
                <a:solidFill>
                  <a:schemeClr val="bg1"/>
                </a:solidFill>
                <a:latin typeface="Berlin Sans FB Demi" panose="020E0802020502020306" pitchFamily="34" charset="0"/>
              </a:rPr>
              <a:t> to </a:t>
            </a:r>
            <a:r>
              <a:rPr lang="it-IT" sz="1500" dirty="0" err="1">
                <a:solidFill>
                  <a:schemeClr val="bg1"/>
                </a:solidFill>
                <a:latin typeface="Berlin Sans FB Demi" panose="020E0802020502020306" pitchFamily="34" charset="0"/>
              </a:rPr>
              <a:t>discover</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unusual</a:t>
            </a:r>
            <a:r>
              <a:rPr lang="it-IT" sz="1500" dirty="0">
                <a:solidFill>
                  <a:schemeClr val="bg1"/>
                </a:solidFill>
                <a:latin typeface="Berlin Sans FB Demi" panose="020E0802020502020306" pitchFamily="34" charset="0"/>
              </a:rPr>
              <a:t> data points in the data set</a:t>
            </a:r>
          </a:p>
          <a:p>
            <a:endParaRPr lang="it-IT" dirty="0">
              <a:solidFill>
                <a:schemeClr val="bg1"/>
              </a:solidFill>
            </a:endParaRPr>
          </a:p>
        </p:txBody>
      </p:sp>
      <p:sp>
        <p:nvSpPr>
          <p:cNvPr id="7" name="CasellaDiTesto 6">
            <a:extLst>
              <a:ext uri="{FF2B5EF4-FFF2-40B4-BE49-F238E27FC236}">
                <a16:creationId xmlns:a16="http://schemas.microsoft.com/office/drawing/2014/main" id="{4AC4123B-E915-45CE-B46A-4E85FB8F52DA}"/>
              </a:ext>
            </a:extLst>
          </p:cNvPr>
          <p:cNvSpPr txBox="1"/>
          <p:nvPr/>
        </p:nvSpPr>
        <p:spPr>
          <a:xfrm>
            <a:off x="6814796" y="2353340"/>
            <a:ext cx="1538175" cy="1985159"/>
          </a:xfrm>
          <a:prstGeom prst="rect">
            <a:avLst/>
          </a:prstGeom>
          <a:noFill/>
        </p:spPr>
        <p:txBody>
          <a:bodyPr wrap="square" rtlCol="0">
            <a:spAutoFit/>
          </a:bodyPr>
          <a:lstStyle/>
          <a:p>
            <a:pPr algn="just"/>
            <a:r>
              <a:rPr lang="it-IT" sz="1500" dirty="0">
                <a:solidFill>
                  <a:srgbClr val="00B050"/>
                </a:solidFill>
                <a:latin typeface="Berlin Sans FB Demi" panose="020E0802020502020306" pitchFamily="34" charset="0"/>
              </a:rPr>
              <a:t>Association: </a:t>
            </a:r>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used</a:t>
            </a:r>
            <a:r>
              <a:rPr lang="it-IT" sz="1500" dirty="0">
                <a:solidFill>
                  <a:schemeClr val="bg1"/>
                </a:solidFill>
                <a:latin typeface="Berlin Sans FB Demi" panose="020E0802020502020306" pitchFamily="34" charset="0"/>
              </a:rPr>
              <a:t> to </a:t>
            </a:r>
            <a:r>
              <a:rPr lang="it-IT" sz="1500" dirty="0" err="1">
                <a:solidFill>
                  <a:schemeClr val="bg1"/>
                </a:solidFill>
                <a:latin typeface="Berlin Sans FB Demi" panose="020E0802020502020306" pitchFamily="34" charset="0"/>
              </a:rPr>
              <a:t>discover</a:t>
            </a:r>
            <a:r>
              <a:rPr lang="it-IT" sz="1500" dirty="0">
                <a:solidFill>
                  <a:schemeClr val="bg1"/>
                </a:solidFill>
                <a:latin typeface="Berlin Sans FB Demi" panose="020E0802020502020306" pitchFamily="34" charset="0"/>
              </a:rPr>
              <a:t> sets of items </a:t>
            </a:r>
            <a:r>
              <a:rPr lang="it-IT" sz="1500" dirty="0" err="1">
                <a:solidFill>
                  <a:schemeClr val="bg1"/>
                </a:solidFill>
                <a:latin typeface="Berlin Sans FB Demi" panose="020E0802020502020306" pitchFamily="34" charset="0"/>
              </a:rPr>
              <a:t>that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frequently</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occur</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together</a:t>
            </a:r>
            <a:r>
              <a:rPr lang="it-IT" sz="1500" dirty="0">
                <a:solidFill>
                  <a:schemeClr val="bg1"/>
                </a:solidFill>
                <a:latin typeface="Berlin Sans FB Demi" panose="020E0802020502020306" pitchFamily="34" charset="0"/>
              </a:rPr>
              <a:t> in the data set </a:t>
            </a:r>
          </a:p>
          <a:p>
            <a:endParaRPr lang="it-IT" dirty="0">
              <a:solidFill>
                <a:schemeClr val="bg1"/>
              </a:solidFill>
            </a:endParaRPr>
          </a:p>
        </p:txBody>
      </p:sp>
      <p:sp>
        <p:nvSpPr>
          <p:cNvPr id="8" name="Rettangolo 7">
            <a:extLst>
              <a:ext uri="{FF2B5EF4-FFF2-40B4-BE49-F238E27FC236}">
                <a16:creationId xmlns:a16="http://schemas.microsoft.com/office/drawing/2014/main" id="{8248650E-B6D8-4FDA-A08C-A12C6B721DFF}"/>
              </a:ext>
            </a:extLst>
          </p:cNvPr>
          <p:cNvSpPr/>
          <p:nvPr/>
        </p:nvSpPr>
        <p:spPr>
          <a:xfrm>
            <a:off x="623778" y="2161953"/>
            <a:ext cx="3700129" cy="235334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it-IT"/>
          </a:p>
        </p:txBody>
      </p:sp>
      <p:pic>
        <p:nvPicPr>
          <p:cNvPr id="10" name="Picture 2" descr="Munich Datageeks e.V.">
            <a:extLst>
              <a:ext uri="{FF2B5EF4-FFF2-40B4-BE49-F238E27FC236}">
                <a16:creationId xmlns:a16="http://schemas.microsoft.com/office/drawing/2014/main" id="{4194FF92-F617-7A0D-6D31-AFAD0A7F3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376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err="1">
                <a:latin typeface="Arial" panose="020B0604020202020204" pitchFamily="34" charset="0"/>
                <a:cs typeface="Arial" panose="020B0604020202020204" pitchFamily="34" charset="0"/>
              </a:rPr>
              <a:t>Dimensionality</a:t>
            </a:r>
            <a:r>
              <a:rPr lang="it-IT" sz="4800" dirty="0">
                <a:latin typeface="Arial" panose="020B0604020202020204" pitchFamily="34" charset="0"/>
                <a:cs typeface="Arial" panose="020B0604020202020204" pitchFamily="34" charset="0"/>
              </a:rPr>
              <a:t> </a:t>
            </a:r>
            <a:r>
              <a:rPr lang="it-IT" sz="4800" dirty="0" err="1">
                <a:latin typeface="Arial" panose="020B0604020202020204" pitchFamily="34" charset="0"/>
                <a:cs typeface="Arial" panose="020B0604020202020204" pitchFamily="34" charset="0"/>
              </a:rPr>
              <a:t>Reduction</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7793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6" name="CasellaDiTesto 5">
            <a:extLst>
              <a:ext uri="{FF2B5EF4-FFF2-40B4-BE49-F238E27FC236}">
                <a16:creationId xmlns:a16="http://schemas.microsoft.com/office/drawing/2014/main" id="{F722AAC6-55D8-44DF-BAB1-7EC87619D0CD}"/>
              </a:ext>
            </a:extLst>
          </p:cNvPr>
          <p:cNvSpPr txBox="1"/>
          <p:nvPr/>
        </p:nvSpPr>
        <p:spPr>
          <a:xfrm>
            <a:off x="406400" y="1320800"/>
            <a:ext cx="6879771" cy="3570208"/>
          </a:xfrm>
          <a:prstGeom prst="rect">
            <a:avLst/>
          </a:prstGeom>
          <a:noFill/>
        </p:spPr>
        <p:txBody>
          <a:bodyPr wrap="square" rtlCol="0">
            <a:spAutoFit/>
          </a:bodyPr>
          <a:lstStyle/>
          <a:p>
            <a:r>
              <a:rPr lang="it-IT" sz="2800" b="1" dirty="0">
                <a:solidFill>
                  <a:schemeClr val="bg1"/>
                </a:solidFill>
                <a:latin typeface="Arial" panose="020B0604020202020204" pitchFamily="34" charset="0"/>
                <a:cs typeface="Arial" panose="020B0604020202020204" pitchFamily="34" charset="0"/>
              </a:rPr>
              <a:t>Roadmap:</a:t>
            </a:r>
          </a:p>
          <a:p>
            <a:pPr marL="285750" indent="-285750">
              <a:buFont typeface="Arial" panose="020B0604020202020204" pitchFamily="34" charset="0"/>
              <a:buChar char="•"/>
            </a:pPr>
            <a:r>
              <a:rPr lang="it-IT" dirty="0">
                <a:solidFill>
                  <a:schemeClr val="bg1"/>
                </a:solidFill>
                <a:latin typeface="Arial" panose="020B0604020202020204" pitchFamily="34" charset="0"/>
                <a:cs typeface="Arial" panose="020B0604020202020204" pitchFamily="34" charset="0"/>
              </a:rPr>
              <a:t>Customer </a:t>
            </a:r>
            <a:r>
              <a:rPr lang="it-IT" dirty="0" err="1">
                <a:solidFill>
                  <a:schemeClr val="bg1"/>
                </a:solidFill>
                <a:latin typeface="Arial" panose="020B0604020202020204" pitchFamily="34" charset="0"/>
                <a:cs typeface="Arial" panose="020B0604020202020204" pitchFamily="34" charset="0"/>
              </a:rPr>
              <a:t>Lifetime</a:t>
            </a:r>
            <a:r>
              <a:rPr lang="it-IT" dirty="0">
                <a:solidFill>
                  <a:schemeClr val="bg1"/>
                </a:solidFill>
                <a:latin typeface="Arial" panose="020B0604020202020204" pitchFamily="34" charset="0"/>
                <a:cs typeface="Arial" panose="020B0604020202020204" pitchFamily="34" charset="0"/>
              </a:rPr>
              <a:t> Value</a:t>
            </a:r>
          </a:p>
          <a:p>
            <a:pPr marL="285750" indent="-285750">
              <a:buFont typeface="Arial" panose="020B0604020202020204" pitchFamily="34" charset="0"/>
              <a:buChar char="•"/>
            </a:pPr>
            <a:r>
              <a:rPr lang="it-IT" dirty="0" err="1">
                <a:solidFill>
                  <a:schemeClr val="bg1"/>
                </a:solidFill>
                <a:latin typeface="Arial" panose="020B0604020202020204" pitchFamily="34" charset="0"/>
                <a:cs typeface="Arial" panose="020B0604020202020204" pitchFamily="34" charset="0"/>
              </a:rPr>
              <a:t>Exploratory</a:t>
            </a:r>
            <a:r>
              <a:rPr lang="it-IT" dirty="0">
                <a:solidFill>
                  <a:schemeClr val="bg1"/>
                </a:solidFill>
                <a:latin typeface="Arial" panose="020B0604020202020204" pitchFamily="34" charset="0"/>
                <a:cs typeface="Arial" panose="020B0604020202020204" pitchFamily="34" charset="0"/>
              </a:rPr>
              <a:t> Data Analysis</a:t>
            </a:r>
          </a:p>
          <a:p>
            <a:pPr marL="285750" indent="-285750">
              <a:buFont typeface="Arial" panose="020B0604020202020204" pitchFamily="34" charset="0"/>
              <a:buChar char="•"/>
            </a:pPr>
            <a:r>
              <a:rPr lang="it-IT" dirty="0">
                <a:solidFill>
                  <a:schemeClr val="bg1"/>
                </a:solidFill>
                <a:latin typeface="Arial" panose="020B0604020202020204" pitchFamily="34" charset="0"/>
                <a:cs typeface="Arial" panose="020B0604020202020204" pitchFamily="34" charset="0"/>
              </a:rPr>
              <a:t>Customer </a:t>
            </a:r>
            <a:r>
              <a:rPr lang="it-IT" dirty="0" err="1">
                <a:solidFill>
                  <a:schemeClr val="bg1"/>
                </a:solidFill>
                <a:latin typeface="Arial" panose="020B0604020202020204" pitchFamily="34" charset="0"/>
                <a:cs typeface="Arial" panose="020B0604020202020204" pitchFamily="34" charset="0"/>
              </a:rPr>
              <a:t>Lifetime</a:t>
            </a:r>
            <a:r>
              <a:rPr lang="it-IT" dirty="0">
                <a:solidFill>
                  <a:schemeClr val="bg1"/>
                </a:solidFill>
                <a:latin typeface="Arial" panose="020B0604020202020204" pitchFamily="34" charset="0"/>
                <a:cs typeface="Arial" panose="020B0604020202020204" pitchFamily="34" charset="0"/>
              </a:rPr>
              <a:t> Value </a:t>
            </a:r>
            <a:r>
              <a:rPr lang="it-IT" dirty="0" err="1">
                <a:solidFill>
                  <a:schemeClr val="bg1"/>
                </a:solidFill>
                <a:latin typeface="Arial" panose="020B0604020202020204" pitchFamily="34" charset="0"/>
                <a:cs typeface="Arial" panose="020B0604020202020204" pitchFamily="34" charset="0"/>
              </a:rPr>
              <a:t>Modelling</a:t>
            </a:r>
            <a:endParaRPr lang="it-IT" dirty="0">
              <a:solidFill>
                <a:schemeClr val="bg1"/>
              </a:solidFill>
              <a:latin typeface="Arial" panose="020B0604020202020204" pitchFamily="34" charset="0"/>
              <a:cs typeface="Arial" panose="020B0604020202020204" pitchFamily="34" charset="0"/>
            </a:endParaRPr>
          </a:p>
          <a:p>
            <a:r>
              <a:rPr lang="it-IT" b="1" dirty="0" err="1">
                <a:solidFill>
                  <a:schemeClr val="bg1"/>
                </a:solidFill>
                <a:latin typeface="Arial" panose="020B0604020202020204" pitchFamily="34" charset="0"/>
                <a:cs typeface="Arial" panose="020B0604020202020204" pitchFamily="34" charset="0"/>
              </a:rPr>
              <a:t>Unsupervised</a:t>
            </a:r>
            <a:r>
              <a:rPr lang="it-IT" b="1" dirty="0">
                <a:solidFill>
                  <a:schemeClr val="bg1"/>
                </a:solidFill>
                <a:latin typeface="Arial" panose="020B0604020202020204" pitchFamily="34" charset="0"/>
                <a:cs typeface="Arial" panose="020B0604020202020204" pitchFamily="34" charset="0"/>
              </a:rPr>
              <a:t> Learning</a:t>
            </a:r>
            <a:r>
              <a:rPr lang="it-IT" dirty="0">
                <a:solidFill>
                  <a:schemeClr val="bg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it-IT" dirty="0" err="1">
                <a:solidFill>
                  <a:schemeClr val="bg1"/>
                </a:solidFill>
                <a:latin typeface="Arial" panose="020B0604020202020204" pitchFamily="34" charset="0"/>
                <a:cs typeface="Arial" panose="020B0604020202020204" pitchFamily="34" charset="0"/>
              </a:rPr>
              <a:t>Dimensionality</a:t>
            </a:r>
            <a:r>
              <a:rPr lang="it-IT" dirty="0">
                <a:solidFill>
                  <a:schemeClr val="bg1"/>
                </a:solidFill>
                <a:latin typeface="Arial" panose="020B0604020202020204" pitchFamily="34" charset="0"/>
                <a:cs typeface="Arial" panose="020B0604020202020204" pitchFamily="34" charset="0"/>
              </a:rPr>
              <a:t> </a:t>
            </a:r>
            <a:r>
              <a:rPr lang="it-IT" dirty="0" err="1">
                <a:solidFill>
                  <a:schemeClr val="bg1"/>
                </a:solidFill>
                <a:latin typeface="Arial" panose="020B0604020202020204" pitchFamily="34" charset="0"/>
                <a:cs typeface="Arial" panose="020B0604020202020204" pitchFamily="34" charset="0"/>
              </a:rPr>
              <a:t>Reduction</a:t>
            </a:r>
            <a:r>
              <a:rPr lang="it-IT" dirty="0">
                <a:solidFill>
                  <a:schemeClr val="bg1"/>
                </a:solidFill>
                <a:latin typeface="Arial" panose="020B0604020202020204" pitchFamily="34" charset="0"/>
                <a:cs typeface="Arial" panose="020B0604020202020204" pitchFamily="34" charset="0"/>
              </a:rPr>
              <a:t> </a:t>
            </a:r>
          </a:p>
          <a:p>
            <a:pPr marL="800100" lvl="1" indent="-342900">
              <a:buFont typeface="+mj-lt"/>
              <a:buAutoNum type="arabicPeriod"/>
            </a:pPr>
            <a:r>
              <a:rPr lang="it-IT" dirty="0">
                <a:solidFill>
                  <a:schemeClr val="bg1"/>
                </a:solidFill>
                <a:latin typeface="Arial" panose="020B0604020202020204" pitchFamily="34" charset="0"/>
                <a:cs typeface="Arial" panose="020B0604020202020204" pitchFamily="34" charset="0"/>
              </a:rPr>
              <a:t>CLV </a:t>
            </a:r>
            <a:r>
              <a:rPr lang="it-IT" dirty="0" err="1">
                <a:solidFill>
                  <a:schemeClr val="bg1"/>
                </a:solidFill>
                <a:latin typeface="Arial" panose="020B0604020202020204" pitchFamily="34" charset="0"/>
                <a:cs typeface="Arial" panose="020B0604020202020204" pitchFamily="34" charset="0"/>
              </a:rPr>
              <a:t>Prediction</a:t>
            </a:r>
            <a:r>
              <a:rPr lang="it-IT" dirty="0">
                <a:solidFill>
                  <a:schemeClr val="bg1"/>
                </a:solidFill>
                <a:latin typeface="Arial" panose="020B0604020202020204" pitchFamily="34" charset="0"/>
                <a:cs typeface="Arial" panose="020B0604020202020204" pitchFamily="34" charset="0"/>
              </a:rPr>
              <a:t> with </a:t>
            </a:r>
            <a:r>
              <a:rPr lang="it-IT" dirty="0" err="1">
                <a:solidFill>
                  <a:schemeClr val="bg1"/>
                </a:solidFill>
                <a:latin typeface="Arial" panose="020B0604020202020204" pitchFamily="34" charset="0"/>
                <a:cs typeface="Arial" panose="020B0604020202020204" pitchFamily="34" charset="0"/>
              </a:rPr>
              <a:t>reduced</a:t>
            </a:r>
            <a:r>
              <a:rPr lang="it-IT" dirty="0">
                <a:solidFill>
                  <a:schemeClr val="bg1"/>
                </a:solidFill>
                <a:latin typeface="Arial" panose="020B0604020202020204" pitchFamily="34" charset="0"/>
                <a:cs typeface="Arial" panose="020B0604020202020204" pitchFamily="34" charset="0"/>
              </a:rPr>
              <a:t> features </a:t>
            </a:r>
            <a:r>
              <a:rPr lang="it-IT" dirty="0" err="1">
                <a:solidFill>
                  <a:schemeClr val="bg1"/>
                </a:solidFill>
                <a:latin typeface="Arial" panose="020B0604020202020204" pitchFamily="34" charset="0"/>
                <a:cs typeface="Arial" panose="020B0604020202020204" pitchFamily="34" charset="0"/>
              </a:rPr>
              <a:t>space</a:t>
            </a:r>
            <a:r>
              <a:rPr lang="it-IT" dirty="0">
                <a:solidFill>
                  <a:schemeClr val="bg1"/>
                </a:solidFill>
                <a:latin typeface="Arial" panose="020B0604020202020204" pitchFamily="34" charset="0"/>
                <a:cs typeface="Arial" panose="020B0604020202020204" pitchFamily="34" charset="0"/>
              </a:rPr>
              <a:t> </a:t>
            </a:r>
          </a:p>
          <a:p>
            <a:pPr marL="800100" lvl="1" indent="-342900">
              <a:buFont typeface="+mj-lt"/>
              <a:buAutoNum type="arabicPeriod"/>
            </a:pPr>
            <a:r>
              <a:rPr lang="it-IT" dirty="0">
                <a:solidFill>
                  <a:schemeClr val="bg1"/>
                </a:solidFill>
                <a:latin typeface="Arial" panose="020B0604020202020204" pitchFamily="34" charset="0"/>
                <a:cs typeface="Arial" panose="020B0604020202020204" pitchFamily="34" charset="0"/>
              </a:rPr>
              <a:t>CLV </a:t>
            </a:r>
            <a:r>
              <a:rPr lang="it-IT" dirty="0" err="1">
                <a:solidFill>
                  <a:schemeClr val="bg1"/>
                </a:solidFill>
                <a:latin typeface="Arial" panose="020B0604020202020204" pitchFamily="34" charset="0"/>
                <a:cs typeface="Arial" panose="020B0604020202020204" pitchFamily="34" charset="0"/>
              </a:rPr>
              <a:t>Prediction</a:t>
            </a:r>
            <a:r>
              <a:rPr lang="it-IT" dirty="0">
                <a:solidFill>
                  <a:schemeClr val="bg1"/>
                </a:solidFill>
                <a:latin typeface="Arial" panose="020B0604020202020204" pitchFamily="34" charset="0"/>
                <a:cs typeface="Arial" panose="020B0604020202020204" pitchFamily="34" charset="0"/>
              </a:rPr>
              <a:t> with </a:t>
            </a:r>
            <a:r>
              <a:rPr lang="it-IT" dirty="0" err="1">
                <a:solidFill>
                  <a:schemeClr val="bg1"/>
                </a:solidFill>
                <a:latin typeface="Arial" panose="020B0604020202020204" pitchFamily="34" charset="0"/>
                <a:cs typeface="Arial" panose="020B0604020202020204" pitchFamily="34" charset="0"/>
              </a:rPr>
              <a:t>augmented</a:t>
            </a:r>
            <a:r>
              <a:rPr lang="it-IT" dirty="0">
                <a:solidFill>
                  <a:schemeClr val="bg1"/>
                </a:solidFill>
                <a:latin typeface="Arial" panose="020B0604020202020204" pitchFamily="34" charset="0"/>
                <a:cs typeface="Arial" panose="020B0604020202020204" pitchFamily="34" charset="0"/>
              </a:rPr>
              <a:t> features </a:t>
            </a:r>
            <a:r>
              <a:rPr lang="it-IT" dirty="0" err="1">
                <a:solidFill>
                  <a:schemeClr val="bg1"/>
                </a:solidFill>
                <a:latin typeface="Arial" panose="020B0604020202020204" pitchFamily="34" charset="0"/>
                <a:cs typeface="Arial" panose="020B0604020202020204" pitchFamily="34" charset="0"/>
              </a:rPr>
              <a:t>space</a:t>
            </a:r>
            <a:endParaRPr lang="it-IT"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it-IT" dirty="0">
                <a:solidFill>
                  <a:schemeClr val="bg1"/>
                </a:solidFill>
                <a:latin typeface="Arial" panose="020B0604020202020204" pitchFamily="34" charset="0"/>
                <a:cs typeface="Arial" panose="020B0604020202020204" pitchFamily="34" charset="0"/>
              </a:rPr>
              <a:t>Clustering </a:t>
            </a:r>
          </a:p>
          <a:p>
            <a:pPr marL="800100" lvl="1" indent="-342900">
              <a:buFont typeface="+mj-lt"/>
              <a:buAutoNum type="arabicPeriod"/>
            </a:pPr>
            <a:r>
              <a:rPr lang="it-IT" dirty="0">
                <a:solidFill>
                  <a:schemeClr val="bg1"/>
                </a:solidFill>
                <a:latin typeface="Arial" panose="020B0604020202020204" pitchFamily="34" charset="0"/>
                <a:cs typeface="Arial" panose="020B0604020202020204" pitchFamily="34" charset="0"/>
              </a:rPr>
              <a:t>CLV </a:t>
            </a:r>
            <a:r>
              <a:rPr lang="it-IT" dirty="0" err="1">
                <a:solidFill>
                  <a:schemeClr val="bg1"/>
                </a:solidFill>
                <a:latin typeface="Arial" panose="020B0604020202020204" pitchFamily="34" charset="0"/>
                <a:cs typeface="Arial" panose="020B0604020202020204" pitchFamily="34" charset="0"/>
              </a:rPr>
              <a:t>Prediction</a:t>
            </a:r>
            <a:r>
              <a:rPr lang="it-IT" dirty="0">
                <a:solidFill>
                  <a:schemeClr val="bg1"/>
                </a:solidFill>
                <a:latin typeface="Arial" panose="020B0604020202020204" pitchFamily="34" charset="0"/>
                <a:cs typeface="Arial" panose="020B0604020202020204" pitchFamily="34" charset="0"/>
              </a:rPr>
              <a:t> with </a:t>
            </a:r>
            <a:r>
              <a:rPr lang="it-IT" dirty="0" err="1">
                <a:solidFill>
                  <a:schemeClr val="bg1"/>
                </a:solidFill>
                <a:latin typeface="Arial" panose="020B0604020202020204" pitchFamily="34" charset="0"/>
                <a:cs typeface="Arial" panose="020B0604020202020204" pitchFamily="34" charset="0"/>
              </a:rPr>
              <a:t>augmented</a:t>
            </a:r>
            <a:r>
              <a:rPr lang="it-IT" dirty="0">
                <a:solidFill>
                  <a:schemeClr val="bg1"/>
                </a:solidFill>
                <a:latin typeface="Arial" panose="020B0604020202020204" pitchFamily="34" charset="0"/>
                <a:cs typeface="Arial" panose="020B0604020202020204" pitchFamily="34" charset="0"/>
              </a:rPr>
              <a:t> features </a:t>
            </a:r>
            <a:r>
              <a:rPr lang="it-IT" dirty="0" err="1">
                <a:solidFill>
                  <a:schemeClr val="bg1"/>
                </a:solidFill>
                <a:latin typeface="Arial" panose="020B0604020202020204" pitchFamily="34" charset="0"/>
                <a:cs typeface="Arial" panose="020B0604020202020204" pitchFamily="34" charset="0"/>
              </a:rPr>
              <a:t>space</a:t>
            </a:r>
            <a:endParaRPr lang="it-IT" dirty="0">
              <a:solidFill>
                <a:schemeClr val="bg1"/>
              </a:solidFill>
              <a:latin typeface="Arial" panose="020B0604020202020204" pitchFamily="34" charset="0"/>
              <a:cs typeface="Arial" panose="020B0604020202020204" pitchFamily="34" charset="0"/>
            </a:endParaRPr>
          </a:p>
          <a:p>
            <a:pPr marL="800100" lvl="1" indent="-342900">
              <a:buFont typeface="+mj-lt"/>
              <a:buAutoNum type="arabicPeriod"/>
            </a:pPr>
            <a:r>
              <a:rPr lang="it-IT" dirty="0">
                <a:solidFill>
                  <a:schemeClr val="bg1"/>
                </a:solidFill>
                <a:latin typeface="Arial" panose="020B0604020202020204" pitchFamily="34" charset="0"/>
                <a:cs typeface="Arial" panose="020B0604020202020204" pitchFamily="34" charset="0"/>
              </a:rPr>
              <a:t>Clustering </a:t>
            </a:r>
            <a:r>
              <a:rPr lang="it-IT" dirty="0" err="1">
                <a:solidFill>
                  <a:schemeClr val="bg1"/>
                </a:solidFill>
                <a:latin typeface="Arial" panose="020B0604020202020204" pitchFamily="34" charset="0"/>
                <a:cs typeface="Arial" panose="020B0604020202020204" pitchFamily="34" charset="0"/>
              </a:rPr>
              <a:t>as</a:t>
            </a:r>
            <a:r>
              <a:rPr lang="it-IT" dirty="0">
                <a:solidFill>
                  <a:schemeClr val="bg1"/>
                </a:solidFill>
                <a:latin typeface="Arial" panose="020B0604020202020204" pitchFamily="34" charset="0"/>
                <a:cs typeface="Arial" panose="020B0604020202020204" pitchFamily="34" charset="0"/>
              </a:rPr>
              <a:t> Portfolio Analysis</a:t>
            </a:r>
          </a:p>
          <a:p>
            <a:endParaRPr lang="en-GB" dirty="0"/>
          </a:p>
        </p:txBody>
      </p:sp>
      <p:pic>
        <p:nvPicPr>
          <p:cNvPr id="9" name="Immagine 8">
            <a:extLst>
              <a:ext uri="{FF2B5EF4-FFF2-40B4-BE49-F238E27FC236}">
                <a16:creationId xmlns:a16="http://schemas.microsoft.com/office/drawing/2014/main" id="{653B6FA1-9D58-468F-9765-CB57E63AEBEA}"/>
              </a:ext>
            </a:extLst>
          </p:cNvPr>
          <p:cNvPicPr>
            <a:picLocks noChangeAspect="1"/>
          </p:cNvPicPr>
          <p:nvPr/>
        </p:nvPicPr>
        <p:blipFill>
          <a:blip r:embed="rId3"/>
          <a:stretch>
            <a:fillRect/>
          </a:stretch>
        </p:blipFill>
        <p:spPr>
          <a:xfrm>
            <a:off x="7000083" y="2399921"/>
            <a:ext cx="1681842" cy="1681842"/>
          </a:xfrm>
          <a:prstGeom prst="rect">
            <a:avLst/>
          </a:prstGeom>
        </p:spPr>
      </p:pic>
      <p:sp>
        <p:nvSpPr>
          <p:cNvPr id="10" name="CasellaDiTesto 9">
            <a:extLst>
              <a:ext uri="{FF2B5EF4-FFF2-40B4-BE49-F238E27FC236}">
                <a16:creationId xmlns:a16="http://schemas.microsoft.com/office/drawing/2014/main" id="{27A3B5AF-F008-4EE5-A5D5-CC7DEE564C40}"/>
              </a:ext>
            </a:extLst>
          </p:cNvPr>
          <p:cNvSpPr txBox="1"/>
          <p:nvPr/>
        </p:nvSpPr>
        <p:spPr>
          <a:xfrm>
            <a:off x="5442857" y="1660306"/>
            <a:ext cx="3433978" cy="400110"/>
          </a:xfrm>
          <a:prstGeom prst="rect">
            <a:avLst/>
          </a:prstGeom>
          <a:noFill/>
        </p:spPr>
        <p:txBody>
          <a:bodyPr wrap="square" rtlCol="0">
            <a:spAutoFit/>
          </a:bodyPr>
          <a:lstStyle/>
          <a:p>
            <a:r>
              <a:rPr lang="it-IT" sz="1000" dirty="0" err="1">
                <a:solidFill>
                  <a:schemeClr val="bg1"/>
                </a:solidFill>
                <a:latin typeface="Berlin Sans FB Demi" panose="020E0802020502020306" pitchFamily="34" charset="0"/>
              </a:rPr>
              <a:t>Github</a:t>
            </a:r>
            <a:r>
              <a:rPr lang="it-IT" sz="1000" dirty="0">
                <a:solidFill>
                  <a:schemeClr val="bg1"/>
                </a:solidFill>
                <a:latin typeface="Berlin Sans FB Demi" panose="020E0802020502020306" pitchFamily="34" charset="0"/>
              </a:rPr>
              <a:t> repository: https://github.com/claudio1975/Customer_Lifetime_Value</a:t>
            </a:r>
          </a:p>
        </p:txBody>
      </p:sp>
      <p:pic>
        <p:nvPicPr>
          <p:cNvPr id="2" name="Picture 2" descr="Munich Datageeks e.V.">
            <a:extLst>
              <a:ext uri="{FF2B5EF4-FFF2-40B4-BE49-F238E27FC236}">
                <a16:creationId xmlns:a16="http://schemas.microsoft.com/office/drawing/2014/main" id="{79C3EF4F-C87E-08C4-DE1B-5D0012313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287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D3B2E9E-03B9-4F0D-ADD1-EB36998139D4}"/>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Principal</a:t>
            </a:r>
            <a:r>
              <a:rPr lang="it-IT" sz="2400" dirty="0">
                <a:solidFill>
                  <a:srgbClr val="00B050"/>
                </a:solidFill>
                <a:latin typeface="Bernard MT Condensed" panose="02050806060905020404" pitchFamily="18" charset="0"/>
              </a:rPr>
              <a:t> Component Analysis (PCA)</a:t>
            </a:r>
          </a:p>
        </p:txBody>
      </p:sp>
      <p:sp>
        <p:nvSpPr>
          <p:cNvPr id="3" name="CasellaDiTesto 2">
            <a:extLst>
              <a:ext uri="{FF2B5EF4-FFF2-40B4-BE49-F238E27FC236}">
                <a16:creationId xmlns:a16="http://schemas.microsoft.com/office/drawing/2014/main" id="{61E187E4-8B76-4FC6-871A-8C954B7878B2}"/>
              </a:ext>
            </a:extLst>
          </p:cNvPr>
          <p:cNvSpPr txBox="1"/>
          <p:nvPr/>
        </p:nvSpPr>
        <p:spPr>
          <a:xfrm>
            <a:off x="471378" y="810571"/>
            <a:ext cx="4622799" cy="4108817"/>
          </a:xfrm>
          <a:prstGeom prst="rect">
            <a:avLst/>
          </a:prstGeom>
          <a:noFill/>
        </p:spPr>
        <p:txBody>
          <a:bodyPr wrap="square" rtlCol="0">
            <a:spAutoFit/>
          </a:bodyPr>
          <a:lstStyle/>
          <a:p>
            <a:r>
              <a:rPr lang="en-US" sz="1500" dirty="0">
                <a:solidFill>
                  <a:schemeClr val="bg1"/>
                </a:solidFill>
                <a:latin typeface="Berlin Sans FB Demi" panose="020E0802020502020306" pitchFamily="34" charset="0"/>
              </a:rPr>
              <a:t>Principal Components Analysis, by an orthogonal transformation, finds principal components, a sequence of linear combinations of the variables that have maximal variance, and are mutually uncorrelated. This linear transformation fits the data set into new variables (coordinates) where the eigenvectors called loadings represent the directions of the principal axes, whereas the eigenvalues represent the amount of variance that principal components capture from the data when they are projected onto these axes. The principal components are a straight line, and the first principal component holds the most variance. Each following principal component is orthogonal to the last one and has a smaller variance. </a:t>
            </a:r>
          </a:p>
          <a:p>
            <a:endParaRPr lang="en-US" dirty="0">
              <a:solidFill>
                <a:schemeClr val="bg1"/>
              </a:solidFill>
            </a:endParaRPr>
          </a:p>
          <a:p>
            <a:endParaRPr lang="it-IT" dirty="0">
              <a:solidFill>
                <a:schemeClr val="bg1"/>
              </a:solidFill>
            </a:endParaRPr>
          </a:p>
        </p:txBody>
      </p:sp>
      <p:pic>
        <p:nvPicPr>
          <p:cNvPr id="5" name="Immagine 4">
            <a:extLst>
              <a:ext uri="{FF2B5EF4-FFF2-40B4-BE49-F238E27FC236}">
                <a16:creationId xmlns:a16="http://schemas.microsoft.com/office/drawing/2014/main" id="{24CA09D6-3E47-4541-8789-92745D0F4F10}"/>
              </a:ext>
            </a:extLst>
          </p:cNvPr>
          <p:cNvPicPr>
            <a:picLocks noChangeAspect="1"/>
          </p:cNvPicPr>
          <p:nvPr/>
        </p:nvPicPr>
        <p:blipFill>
          <a:blip r:embed="rId2"/>
          <a:stretch>
            <a:fillRect/>
          </a:stretch>
        </p:blipFill>
        <p:spPr>
          <a:xfrm>
            <a:off x="5187449" y="1635578"/>
            <a:ext cx="3877958" cy="2158486"/>
          </a:xfrm>
          <a:prstGeom prst="rect">
            <a:avLst/>
          </a:prstGeom>
        </p:spPr>
      </p:pic>
      <p:pic>
        <p:nvPicPr>
          <p:cNvPr id="4" name="Picture 2" descr="Munich Datageeks e.V.">
            <a:extLst>
              <a:ext uri="{FF2B5EF4-FFF2-40B4-BE49-F238E27FC236}">
                <a16:creationId xmlns:a16="http://schemas.microsoft.com/office/drawing/2014/main" id="{4FFA4AC9-12BA-75B2-93FF-CF745631B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79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7C40FC2-32DF-452A-9836-753229409A1E}"/>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Autoencoders</a:t>
            </a:r>
            <a:endParaRPr lang="it-IT" sz="2400" dirty="0">
              <a:solidFill>
                <a:srgbClr val="00B050"/>
              </a:solidFill>
              <a:latin typeface="Bernard MT Condensed" panose="02050806060905020404" pitchFamily="18" charset="0"/>
            </a:endParaRPr>
          </a:p>
        </p:txBody>
      </p:sp>
      <p:sp>
        <p:nvSpPr>
          <p:cNvPr id="5" name="CasellaDiTesto 4">
            <a:extLst>
              <a:ext uri="{FF2B5EF4-FFF2-40B4-BE49-F238E27FC236}">
                <a16:creationId xmlns:a16="http://schemas.microsoft.com/office/drawing/2014/main" id="{70DDC188-476A-4D91-AE9F-0FD335315F39}"/>
              </a:ext>
            </a:extLst>
          </p:cNvPr>
          <p:cNvSpPr txBox="1"/>
          <p:nvPr/>
        </p:nvSpPr>
        <p:spPr>
          <a:xfrm>
            <a:off x="54776" y="762000"/>
            <a:ext cx="5814396" cy="4370427"/>
          </a:xfrm>
          <a:prstGeom prst="rect">
            <a:avLst/>
          </a:prstGeom>
          <a:noFill/>
        </p:spPr>
        <p:txBody>
          <a:bodyPr wrap="square">
            <a:spAutoFit/>
          </a:bodyPr>
          <a:lstStyle/>
          <a:p>
            <a:pPr algn="just">
              <a:spcAft>
                <a:spcPts val="1575"/>
              </a:spcAft>
            </a:pPr>
            <a:r>
              <a:rPr lang="en-GB" sz="1400" dirty="0">
                <a:solidFill>
                  <a:srgbClr val="000000"/>
                </a:solidFill>
                <a:effectLst/>
                <a:latin typeface="Berlin Sans FB Demi" panose="020E0802020502020306" pitchFamily="34" charset="0"/>
                <a:ea typeface="Times New Roman" panose="02020603050405020304" pitchFamily="18" charset="0"/>
              </a:rPr>
              <a:t>Autoencoder, like PCA, is a tool to find a lower-dimensional representation of high-dimensional data, but unlike PCA is able to capture non-linearity using activation functions. Autoencoders are Neural Networks where the output layer has the same dimension of the input layer. An autoencoder replicates the data from the input to the output in an unsupervised manner, reconstruct each dimension of the input by passing it through the network. During the replication process, the size of the input is reduced into its smaller representation held in a latent space then the output is reconstructed from this reduced representation of </a:t>
            </a:r>
            <a:r>
              <a:rPr lang="en-GB" sz="1400" dirty="0">
                <a:solidFill>
                  <a:srgbClr val="000000"/>
                </a:solidFill>
                <a:latin typeface="Berlin Sans FB Demi" panose="020E0802020502020306" pitchFamily="34" charset="0"/>
              </a:rPr>
              <a:t>the input. The architecture of an Autoencoder is based on: </a:t>
            </a:r>
            <a:endParaRPr lang="it-IT" sz="1400" dirty="0">
              <a:solidFill>
                <a:srgbClr val="000000"/>
              </a:solidFill>
              <a:latin typeface="Berlin Sans FB Demi" panose="020E0802020502020306" pitchFamily="34" charset="0"/>
            </a:endParaRPr>
          </a:p>
          <a:p>
            <a:pPr algn="just">
              <a:spcAft>
                <a:spcPts val="1575"/>
              </a:spcAft>
            </a:pPr>
            <a:r>
              <a:rPr lang="en-GB" sz="1400" dirty="0">
                <a:solidFill>
                  <a:srgbClr val="000000"/>
                </a:solidFill>
                <a:latin typeface="Berlin Sans FB Demi" panose="020E0802020502020306" pitchFamily="34" charset="0"/>
              </a:rPr>
              <a:t>-Encoder: it is a feedforward neural network that compresses the input into a latent space representation.</a:t>
            </a:r>
            <a:endParaRPr lang="it-IT" sz="1400" dirty="0">
              <a:solidFill>
                <a:srgbClr val="000000"/>
              </a:solidFill>
              <a:latin typeface="Berlin Sans FB Demi" panose="020E0802020502020306" pitchFamily="34" charset="0"/>
            </a:endParaRPr>
          </a:p>
          <a:p>
            <a:pPr algn="just">
              <a:spcAft>
                <a:spcPts val="1575"/>
              </a:spcAft>
            </a:pPr>
            <a:r>
              <a:rPr lang="en-GB" sz="1400" dirty="0">
                <a:solidFill>
                  <a:srgbClr val="000000"/>
                </a:solidFill>
                <a:latin typeface="Berlin Sans FB Demi" panose="020E0802020502020306" pitchFamily="34" charset="0"/>
              </a:rPr>
              <a:t>-Bottleneck: the middle layer of the network that contains the reduced representation of the input that is fed into the decoder.</a:t>
            </a:r>
            <a:endParaRPr lang="it-IT" sz="1400" dirty="0">
              <a:solidFill>
                <a:srgbClr val="000000"/>
              </a:solidFill>
              <a:latin typeface="Berlin Sans FB Demi" panose="020E0802020502020306" pitchFamily="34" charset="0"/>
            </a:endParaRPr>
          </a:p>
          <a:p>
            <a:pPr>
              <a:spcAft>
                <a:spcPts val="800"/>
              </a:spcAft>
            </a:pPr>
            <a:r>
              <a:rPr lang="en-GB" sz="1400" dirty="0">
                <a:solidFill>
                  <a:srgbClr val="000000"/>
                </a:solidFill>
                <a:latin typeface="Berlin Sans FB Demi" panose="020E0802020502020306" pitchFamily="34" charset="0"/>
              </a:rPr>
              <a:t>-Decoder: it is also a feedforward neural network like the encoder and rebuild the input back to the original dimensions from the bottleneck.</a:t>
            </a:r>
            <a:endParaRPr lang="it-IT" sz="1400" dirty="0">
              <a:solidFill>
                <a:srgbClr val="000000"/>
              </a:solidFill>
              <a:latin typeface="Berlin Sans FB Demi" panose="020E0802020502020306" pitchFamily="34" charset="0"/>
            </a:endParaRPr>
          </a:p>
        </p:txBody>
      </p:sp>
      <p:pic>
        <p:nvPicPr>
          <p:cNvPr id="3074" name="Picture 2" descr="2019.12.09(pm): Autoencoder - SEONGJUHONG">
            <a:extLst>
              <a:ext uri="{FF2B5EF4-FFF2-40B4-BE49-F238E27FC236}">
                <a16:creationId xmlns:a16="http://schemas.microsoft.com/office/drawing/2014/main" id="{37ED9748-B810-4A37-93A4-1C6A59DE1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9553" y="1981871"/>
            <a:ext cx="3269671" cy="16025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unich Datageeks e.V.">
            <a:extLst>
              <a:ext uri="{FF2B5EF4-FFF2-40B4-BE49-F238E27FC236}">
                <a16:creationId xmlns:a16="http://schemas.microsoft.com/office/drawing/2014/main" id="{078E3D25-867E-3888-35D1-67486F632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134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143A937-7FA7-4430-8623-06D1D37B28A9}"/>
              </a:ext>
            </a:extLst>
          </p:cNvPr>
          <p:cNvSpPr txBox="1"/>
          <p:nvPr/>
        </p:nvSpPr>
        <p:spPr>
          <a:xfrm>
            <a:off x="787400" y="224972"/>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Isomap</a:t>
            </a:r>
            <a:endParaRPr lang="it-IT" sz="2400" dirty="0">
              <a:solidFill>
                <a:srgbClr val="00B050"/>
              </a:solidFill>
              <a:latin typeface="Bernard MT Condensed" panose="02050806060905020404" pitchFamily="18" charset="0"/>
            </a:endParaRPr>
          </a:p>
        </p:txBody>
      </p:sp>
      <p:sp>
        <p:nvSpPr>
          <p:cNvPr id="3" name="CasellaDiTesto 2">
            <a:extLst>
              <a:ext uri="{FF2B5EF4-FFF2-40B4-BE49-F238E27FC236}">
                <a16:creationId xmlns:a16="http://schemas.microsoft.com/office/drawing/2014/main" id="{BB6984D0-B63C-48FC-A353-28414D8236D2}"/>
              </a:ext>
            </a:extLst>
          </p:cNvPr>
          <p:cNvSpPr txBox="1"/>
          <p:nvPr/>
        </p:nvSpPr>
        <p:spPr>
          <a:xfrm>
            <a:off x="276446" y="835493"/>
            <a:ext cx="3650511" cy="3600986"/>
          </a:xfrm>
          <a:prstGeom prst="rect">
            <a:avLst/>
          </a:prstGeom>
          <a:noFill/>
        </p:spPr>
        <p:txBody>
          <a:bodyPr wrap="square" rtlCol="0">
            <a:spAutoFit/>
          </a:bodyPr>
          <a:lstStyle/>
          <a:p>
            <a:pPr algn="just"/>
            <a:r>
              <a:rPr lang="en-GB" sz="1500" dirty="0" err="1">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Isomap</a:t>
            </a:r>
            <a:r>
              <a:rPr lang="en-GB" sz="1500" dirty="0">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 a.k.a. isometric mapping, is a non-linear dimensionality reduction method based on the spectral theory which tries to preserve the geodesic distances in the lower dimension. </a:t>
            </a:r>
            <a:r>
              <a:rPr lang="en-GB" sz="1500" dirty="0" err="1">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Isomap</a:t>
            </a:r>
            <a:r>
              <a:rPr lang="en-GB" sz="1500" dirty="0">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 starts finding nearest neighbours to each sample, and after that, it uses graph distance to estimate the geodesic distance between all pairs of points computing their shortest path distances. At the end, through eigenvalue decomposition of the geodesic distance matrix, it builds the low dimensional embedding of the data set.</a:t>
            </a:r>
            <a:endParaRPr lang="it-IT" sz="1500" dirty="0">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5" name="Immagine 4">
            <a:extLst>
              <a:ext uri="{FF2B5EF4-FFF2-40B4-BE49-F238E27FC236}">
                <a16:creationId xmlns:a16="http://schemas.microsoft.com/office/drawing/2014/main" id="{39877125-C731-42D1-86EB-045A36603BB7}"/>
              </a:ext>
            </a:extLst>
          </p:cNvPr>
          <p:cNvPicPr>
            <a:picLocks noChangeAspect="1"/>
          </p:cNvPicPr>
          <p:nvPr/>
        </p:nvPicPr>
        <p:blipFill>
          <a:blip r:embed="rId2"/>
          <a:stretch>
            <a:fillRect/>
          </a:stretch>
        </p:blipFill>
        <p:spPr>
          <a:xfrm>
            <a:off x="4387343" y="1691496"/>
            <a:ext cx="4480211" cy="1515583"/>
          </a:xfrm>
          <a:prstGeom prst="rect">
            <a:avLst/>
          </a:prstGeom>
        </p:spPr>
      </p:pic>
      <p:pic>
        <p:nvPicPr>
          <p:cNvPr id="4" name="Picture 2" descr="Munich Datageeks e.V.">
            <a:extLst>
              <a:ext uri="{FF2B5EF4-FFF2-40B4-BE49-F238E27FC236}">
                <a16:creationId xmlns:a16="http://schemas.microsoft.com/office/drawing/2014/main" id="{A38C4E44-78B4-417A-72DF-82E58E572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76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err="1">
                <a:latin typeface="Arial" panose="020B0604020202020204" pitchFamily="34" charset="0"/>
                <a:cs typeface="Arial" panose="020B0604020202020204" pitchFamily="34" charset="0"/>
              </a:rPr>
              <a:t>Dimensionality</a:t>
            </a:r>
            <a:r>
              <a:rPr lang="it-IT" sz="4800" dirty="0">
                <a:latin typeface="Arial" panose="020B0604020202020204" pitchFamily="34" charset="0"/>
                <a:cs typeface="Arial" panose="020B0604020202020204" pitchFamily="34" charset="0"/>
              </a:rPr>
              <a:t> </a:t>
            </a:r>
            <a:r>
              <a:rPr lang="it-IT" sz="4800" dirty="0" err="1">
                <a:latin typeface="Arial" panose="020B0604020202020204" pitchFamily="34" charset="0"/>
                <a:cs typeface="Arial" panose="020B0604020202020204" pitchFamily="34" charset="0"/>
              </a:rPr>
              <a:t>Reduction</a:t>
            </a:r>
            <a:r>
              <a:rPr lang="it-IT" sz="4800" dirty="0">
                <a:latin typeface="Arial" panose="020B0604020202020204" pitchFamily="34" charset="0"/>
                <a:cs typeface="Arial" panose="020B0604020202020204" pitchFamily="34" charset="0"/>
              </a:rPr>
              <a:t> Analysis</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175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F94234A-7482-40F8-8DCF-A7FE4CD7654B}"/>
              </a:ext>
            </a:extLst>
          </p:cNvPr>
          <p:cNvSpPr txBox="1"/>
          <p:nvPr/>
        </p:nvSpPr>
        <p:spPr>
          <a:xfrm>
            <a:off x="2553983" y="178805"/>
            <a:ext cx="5769344" cy="830997"/>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Reconstruction</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error</a:t>
            </a:r>
            <a:r>
              <a:rPr lang="it-IT" sz="2400" dirty="0">
                <a:solidFill>
                  <a:srgbClr val="00B050"/>
                </a:solidFill>
                <a:latin typeface="Bernard MT Condensed" panose="02050806060905020404" pitchFamily="18" charset="0"/>
              </a:rPr>
              <a:t> of </a:t>
            </a:r>
            <a:r>
              <a:rPr lang="it-IT" sz="2400" dirty="0" err="1">
                <a:solidFill>
                  <a:srgbClr val="00B050"/>
                </a:solidFill>
                <a:latin typeface="Bernard MT Condensed" panose="02050806060905020404" pitchFamily="18" charset="0"/>
              </a:rPr>
              <a:t>dimensionality</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reduction</a:t>
            </a:r>
            <a:r>
              <a:rPr lang="it-IT" sz="2400" dirty="0">
                <a:solidFill>
                  <a:srgbClr val="00B050"/>
                </a:solidFill>
                <a:latin typeface="Bernard MT Condensed" panose="02050806060905020404" pitchFamily="18" charset="0"/>
              </a:rPr>
              <a:t> by GBM</a:t>
            </a:r>
          </a:p>
        </p:txBody>
      </p:sp>
      <p:pic>
        <p:nvPicPr>
          <p:cNvPr id="4" name="Picture 2" descr="Munich Datageeks e.V.">
            <a:extLst>
              <a:ext uri="{FF2B5EF4-FFF2-40B4-BE49-F238E27FC236}">
                <a16:creationId xmlns:a16="http://schemas.microsoft.com/office/drawing/2014/main" id="{F987BC5B-D1BC-A692-5218-54A532ED8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1B11AC42-EE39-036B-1F1B-F5B58260326F}"/>
              </a:ext>
            </a:extLst>
          </p:cNvPr>
          <p:cNvPicPr>
            <a:picLocks noChangeAspect="1"/>
          </p:cNvPicPr>
          <p:nvPr/>
        </p:nvPicPr>
        <p:blipFill>
          <a:blip r:embed="rId3"/>
          <a:stretch>
            <a:fillRect/>
          </a:stretch>
        </p:blipFill>
        <p:spPr>
          <a:xfrm>
            <a:off x="241005" y="1154307"/>
            <a:ext cx="4253023" cy="2834886"/>
          </a:xfrm>
          <a:prstGeom prst="rect">
            <a:avLst/>
          </a:prstGeom>
        </p:spPr>
      </p:pic>
      <p:pic>
        <p:nvPicPr>
          <p:cNvPr id="8" name="Immagine 7">
            <a:extLst>
              <a:ext uri="{FF2B5EF4-FFF2-40B4-BE49-F238E27FC236}">
                <a16:creationId xmlns:a16="http://schemas.microsoft.com/office/drawing/2014/main" id="{D458A23B-73C4-4CFF-7337-61B2575903B8}"/>
              </a:ext>
            </a:extLst>
          </p:cNvPr>
          <p:cNvPicPr>
            <a:picLocks noChangeAspect="1"/>
          </p:cNvPicPr>
          <p:nvPr/>
        </p:nvPicPr>
        <p:blipFill>
          <a:blip r:embed="rId4"/>
          <a:stretch>
            <a:fillRect/>
          </a:stretch>
        </p:blipFill>
        <p:spPr>
          <a:xfrm>
            <a:off x="4742121" y="1116204"/>
            <a:ext cx="4097079" cy="2911092"/>
          </a:xfrm>
          <a:prstGeom prst="rect">
            <a:avLst/>
          </a:prstGeom>
        </p:spPr>
      </p:pic>
    </p:spTree>
    <p:extLst>
      <p:ext uri="{BB962C8B-B14F-4D97-AF65-F5344CB8AC3E}">
        <p14:creationId xmlns:p14="http://schemas.microsoft.com/office/powerpoint/2010/main" val="2300842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616CC56-AE91-487E-B277-CFE9BBBEC6E4}"/>
              </a:ext>
            </a:extLst>
          </p:cNvPr>
          <p:cNvSpPr txBox="1"/>
          <p:nvPr/>
        </p:nvSpPr>
        <p:spPr>
          <a:xfrm>
            <a:off x="1487713" y="1357086"/>
            <a:ext cx="6183087" cy="2308324"/>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CLV </a:t>
            </a:r>
            <a:r>
              <a:rPr lang="it-IT" sz="4800" dirty="0" err="1">
                <a:latin typeface="Arial" panose="020B0604020202020204" pitchFamily="34" charset="0"/>
                <a:cs typeface="Arial" panose="020B0604020202020204" pitchFamily="34" charset="0"/>
              </a:rPr>
              <a:t>Prediction</a:t>
            </a:r>
            <a:r>
              <a:rPr lang="it-IT" sz="4800" dirty="0">
                <a:latin typeface="Arial" panose="020B0604020202020204" pitchFamily="34" charset="0"/>
                <a:cs typeface="Arial" panose="020B0604020202020204" pitchFamily="34" charset="0"/>
              </a:rPr>
              <a:t> with </a:t>
            </a:r>
            <a:r>
              <a:rPr lang="it-IT" sz="4800" dirty="0" err="1">
                <a:latin typeface="Arial" panose="020B0604020202020204" pitchFamily="34" charset="0"/>
                <a:cs typeface="Arial" panose="020B0604020202020204" pitchFamily="34" charset="0"/>
              </a:rPr>
              <a:t>reduced</a:t>
            </a:r>
            <a:r>
              <a:rPr lang="it-IT" sz="4800" dirty="0">
                <a:latin typeface="Arial" panose="020B0604020202020204" pitchFamily="34" charset="0"/>
                <a:cs typeface="Arial" panose="020B0604020202020204" pitchFamily="34" charset="0"/>
              </a:rPr>
              <a:t> features </a:t>
            </a:r>
            <a:r>
              <a:rPr lang="it-IT" sz="4800" dirty="0" err="1">
                <a:latin typeface="Arial" panose="020B0604020202020204" pitchFamily="34" charset="0"/>
                <a:cs typeface="Arial" panose="020B0604020202020204" pitchFamily="34" charset="0"/>
              </a:rPr>
              <a:t>space</a:t>
            </a:r>
            <a:endParaRPr lang="en-GB" sz="4800" dirty="0"/>
          </a:p>
        </p:txBody>
      </p:sp>
    </p:spTree>
    <p:extLst>
      <p:ext uri="{BB962C8B-B14F-4D97-AF65-F5344CB8AC3E}">
        <p14:creationId xmlns:p14="http://schemas.microsoft.com/office/powerpoint/2010/main" val="3410133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B8A1CE1-D0E0-481D-9FEC-820F56C2C680}"/>
              </a:ext>
            </a:extLst>
          </p:cNvPr>
          <p:cNvSpPr txBox="1"/>
          <p:nvPr/>
        </p:nvSpPr>
        <p:spPr>
          <a:xfrm>
            <a:off x="787400" y="224972"/>
            <a:ext cx="7569200" cy="830997"/>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Evaluation of CLV performance </a:t>
            </a:r>
            <a:r>
              <a:rPr lang="it-IT" sz="2400" dirty="0" err="1">
                <a:solidFill>
                  <a:srgbClr val="00B050"/>
                </a:solidFill>
                <a:latin typeface="Bernard MT Condensed" panose="02050806060905020404" pitchFamily="18" charset="0"/>
              </a:rPr>
              <a:t>using</a:t>
            </a:r>
            <a:r>
              <a:rPr lang="it-IT" sz="2400" dirty="0">
                <a:solidFill>
                  <a:srgbClr val="00B050"/>
                </a:solidFill>
                <a:latin typeface="Bernard MT Condensed" panose="02050806060905020404" pitchFamily="18" charset="0"/>
              </a:rPr>
              <a:t> </a:t>
            </a:r>
          </a:p>
          <a:p>
            <a:pPr algn="ctr"/>
            <a:r>
              <a:rPr lang="it-IT" sz="2400" dirty="0">
                <a:solidFill>
                  <a:srgbClr val="00B050"/>
                </a:solidFill>
                <a:latin typeface="Bernard MT Condensed" panose="02050806060905020404" pitchFamily="18" charset="0"/>
              </a:rPr>
              <a:t>features from </a:t>
            </a:r>
            <a:r>
              <a:rPr lang="it-IT" sz="2400" dirty="0" err="1">
                <a:solidFill>
                  <a:srgbClr val="00B050"/>
                </a:solidFill>
                <a:latin typeface="Bernard MT Condensed" panose="02050806060905020404" pitchFamily="18" charset="0"/>
              </a:rPr>
              <a:t>dimensionality</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reduction</a:t>
            </a:r>
            <a:endParaRPr lang="it-IT" sz="2400" dirty="0">
              <a:solidFill>
                <a:srgbClr val="00B050"/>
              </a:solidFill>
              <a:latin typeface="Bernard MT Condensed" panose="02050806060905020404" pitchFamily="18" charset="0"/>
            </a:endParaRPr>
          </a:p>
        </p:txBody>
      </p:sp>
      <p:pic>
        <p:nvPicPr>
          <p:cNvPr id="8" name="Immagine 7">
            <a:extLst>
              <a:ext uri="{FF2B5EF4-FFF2-40B4-BE49-F238E27FC236}">
                <a16:creationId xmlns:a16="http://schemas.microsoft.com/office/drawing/2014/main" id="{986787B8-B052-49FD-BC33-8228693CEC77}"/>
              </a:ext>
            </a:extLst>
          </p:cNvPr>
          <p:cNvPicPr>
            <a:picLocks noChangeAspect="1"/>
          </p:cNvPicPr>
          <p:nvPr/>
        </p:nvPicPr>
        <p:blipFill>
          <a:blip r:embed="rId2"/>
          <a:stretch>
            <a:fillRect/>
          </a:stretch>
        </p:blipFill>
        <p:spPr>
          <a:xfrm>
            <a:off x="3461658" y="1357086"/>
            <a:ext cx="5515428" cy="2663371"/>
          </a:xfrm>
          <a:prstGeom prst="rect">
            <a:avLst/>
          </a:prstGeom>
        </p:spPr>
      </p:pic>
      <p:pic>
        <p:nvPicPr>
          <p:cNvPr id="3" name="Picture 2" descr="Munich Datageeks e.V.">
            <a:extLst>
              <a:ext uri="{FF2B5EF4-FFF2-40B4-BE49-F238E27FC236}">
                <a16:creationId xmlns:a16="http://schemas.microsoft.com/office/drawing/2014/main" id="{51A61680-7E66-1335-3A6B-F7A8E7FC0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3AC6599B-356E-62FE-67A9-78A3E6C90A70}"/>
              </a:ext>
            </a:extLst>
          </p:cNvPr>
          <p:cNvPicPr>
            <a:picLocks noChangeAspect="1"/>
          </p:cNvPicPr>
          <p:nvPr/>
        </p:nvPicPr>
        <p:blipFill>
          <a:blip r:embed="rId4"/>
          <a:stretch>
            <a:fillRect/>
          </a:stretch>
        </p:blipFill>
        <p:spPr>
          <a:xfrm>
            <a:off x="496186" y="1838764"/>
            <a:ext cx="2681639" cy="1407710"/>
          </a:xfrm>
          <a:prstGeom prst="rect">
            <a:avLst/>
          </a:prstGeom>
        </p:spPr>
      </p:pic>
    </p:spTree>
    <p:extLst>
      <p:ext uri="{BB962C8B-B14F-4D97-AF65-F5344CB8AC3E}">
        <p14:creationId xmlns:p14="http://schemas.microsoft.com/office/powerpoint/2010/main" val="4250229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C8124B9B-00AE-47C6-A0E8-48FDC928A739}"/>
              </a:ext>
            </a:extLst>
          </p:cNvPr>
          <p:cNvPicPr>
            <a:picLocks noChangeAspect="1"/>
          </p:cNvPicPr>
          <p:nvPr/>
        </p:nvPicPr>
        <p:blipFill>
          <a:blip r:embed="rId2"/>
          <a:stretch>
            <a:fillRect/>
          </a:stretch>
        </p:blipFill>
        <p:spPr>
          <a:xfrm>
            <a:off x="689652" y="722530"/>
            <a:ext cx="3483266" cy="1767557"/>
          </a:xfrm>
          <a:prstGeom prst="rect">
            <a:avLst/>
          </a:prstGeom>
        </p:spPr>
      </p:pic>
      <p:pic>
        <p:nvPicPr>
          <p:cNvPr id="4" name="Immagine 3">
            <a:extLst>
              <a:ext uri="{FF2B5EF4-FFF2-40B4-BE49-F238E27FC236}">
                <a16:creationId xmlns:a16="http://schemas.microsoft.com/office/drawing/2014/main" id="{B699269A-70DC-4727-B684-B0EBF85218A9}"/>
              </a:ext>
            </a:extLst>
          </p:cNvPr>
          <p:cNvPicPr>
            <a:picLocks noChangeAspect="1"/>
          </p:cNvPicPr>
          <p:nvPr/>
        </p:nvPicPr>
        <p:blipFill>
          <a:blip r:embed="rId3"/>
          <a:stretch>
            <a:fillRect/>
          </a:stretch>
        </p:blipFill>
        <p:spPr>
          <a:xfrm>
            <a:off x="5101771" y="803968"/>
            <a:ext cx="3296234" cy="1767557"/>
          </a:xfrm>
          <a:prstGeom prst="rect">
            <a:avLst/>
          </a:prstGeom>
        </p:spPr>
      </p:pic>
      <p:pic>
        <p:nvPicPr>
          <p:cNvPr id="6" name="Immagine 5">
            <a:extLst>
              <a:ext uri="{FF2B5EF4-FFF2-40B4-BE49-F238E27FC236}">
                <a16:creationId xmlns:a16="http://schemas.microsoft.com/office/drawing/2014/main" id="{EC491152-2436-453C-AC5B-D2D50458D659}"/>
              </a:ext>
            </a:extLst>
          </p:cNvPr>
          <p:cNvPicPr>
            <a:picLocks noChangeAspect="1"/>
          </p:cNvPicPr>
          <p:nvPr/>
        </p:nvPicPr>
        <p:blipFill>
          <a:blip r:embed="rId4"/>
          <a:stretch>
            <a:fillRect/>
          </a:stretch>
        </p:blipFill>
        <p:spPr>
          <a:xfrm>
            <a:off x="689652" y="2941532"/>
            <a:ext cx="3483266" cy="2106915"/>
          </a:xfrm>
          <a:prstGeom prst="rect">
            <a:avLst/>
          </a:prstGeom>
        </p:spPr>
      </p:pic>
      <p:pic>
        <p:nvPicPr>
          <p:cNvPr id="8" name="Immagine 7">
            <a:extLst>
              <a:ext uri="{FF2B5EF4-FFF2-40B4-BE49-F238E27FC236}">
                <a16:creationId xmlns:a16="http://schemas.microsoft.com/office/drawing/2014/main" id="{459D5EF5-9F29-4149-BAF3-81F6D62DFF8F}"/>
              </a:ext>
            </a:extLst>
          </p:cNvPr>
          <p:cNvPicPr>
            <a:picLocks noChangeAspect="1"/>
          </p:cNvPicPr>
          <p:nvPr/>
        </p:nvPicPr>
        <p:blipFill>
          <a:blip r:embed="rId5"/>
          <a:stretch>
            <a:fillRect/>
          </a:stretch>
        </p:blipFill>
        <p:spPr>
          <a:xfrm>
            <a:off x="5210628" y="2941532"/>
            <a:ext cx="3360058" cy="2106915"/>
          </a:xfrm>
          <a:prstGeom prst="rect">
            <a:avLst/>
          </a:prstGeom>
        </p:spPr>
      </p:pic>
      <p:sp>
        <p:nvSpPr>
          <p:cNvPr id="9" name="CasellaDiTesto 8">
            <a:extLst>
              <a:ext uri="{FF2B5EF4-FFF2-40B4-BE49-F238E27FC236}">
                <a16:creationId xmlns:a16="http://schemas.microsoft.com/office/drawing/2014/main" id="{3E513078-B02E-47E9-9E17-A87F1067810F}"/>
              </a:ext>
            </a:extLst>
          </p:cNvPr>
          <p:cNvSpPr txBox="1"/>
          <p:nvPr/>
        </p:nvSpPr>
        <p:spPr>
          <a:xfrm>
            <a:off x="1054504" y="353198"/>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Baseline</a:t>
            </a:r>
          </a:p>
        </p:txBody>
      </p:sp>
      <p:sp>
        <p:nvSpPr>
          <p:cNvPr id="10" name="CasellaDiTesto 9">
            <a:extLst>
              <a:ext uri="{FF2B5EF4-FFF2-40B4-BE49-F238E27FC236}">
                <a16:creationId xmlns:a16="http://schemas.microsoft.com/office/drawing/2014/main" id="{12F1F39E-A5E3-47D3-B052-25858C175D4C}"/>
              </a:ext>
            </a:extLst>
          </p:cNvPr>
          <p:cNvSpPr txBox="1"/>
          <p:nvPr/>
        </p:nvSpPr>
        <p:spPr>
          <a:xfrm>
            <a:off x="1172171" y="2571750"/>
            <a:ext cx="2518228" cy="369332"/>
          </a:xfrm>
          <a:prstGeom prst="rect">
            <a:avLst/>
          </a:prstGeom>
          <a:noFill/>
        </p:spPr>
        <p:txBody>
          <a:bodyPr wrap="square" rtlCol="0">
            <a:spAutoFit/>
          </a:bodyPr>
          <a:lstStyle/>
          <a:p>
            <a:pPr algn="ctr"/>
            <a:r>
              <a:rPr lang="it-IT" dirty="0" err="1">
                <a:solidFill>
                  <a:srgbClr val="00B050"/>
                </a:solidFill>
                <a:latin typeface="Bernard MT Condensed" panose="02050806060905020404" pitchFamily="18" charset="0"/>
              </a:rPr>
              <a:t>Autoencoders</a:t>
            </a:r>
            <a:endParaRPr lang="it-IT" dirty="0">
              <a:solidFill>
                <a:srgbClr val="00B050"/>
              </a:solidFill>
              <a:latin typeface="Bernard MT Condensed" panose="02050806060905020404" pitchFamily="18" charset="0"/>
            </a:endParaRPr>
          </a:p>
        </p:txBody>
      </p:sp>
      <p:sp>
        <p:nvSpPr>
          <p:cNvPr id="11" name="CasellaDiTesto 10">
            <a:extLst>
              <a:ext uri="{FF2B5EF4-FFF2-40B4-BE49-F238E27FC236}">
                <a16:creationId xmlns:a16="http://schemas.microsoft.com/office/drawing/2014/main" id="{4A5A1B37-7772-4871-93AE-29EC444D657A}"/>
              </a:ext>
            </a:extLst>
          </p:cNvPr>
          <p:cNvSpPr txBox="1"/>
          <p:nvPr/>
        </p:nvSpPr>
        <p:spPr>
          <a:xfrm>
            <a:off x="5490774" y="394647"/>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PCA</a:t>
            </a:r>
          </a:p>
        </p:txBody>
      </p:sp>
      <p:sp>
        <p:nvSpPr>
          <p:cNvPr id="12" name="CasellaDiTesto 11">
            <a:extLst>
              <a:ext uri="{FF2B5EF4-FFF2-40B4-BE49-F238E27FC236}">
                <a16:creationId xmlns:a16="http://schemas.microsoft.com/office/drawing/2014/main" id="{A2431EFE-EF83-410E-8600-9859CF0B4138}"/>
              </a:ext>
            </a:extLst>
          </p:cNvPr>
          <p:cNvSpPr txBox="1"/>
          <p:nvPr/>
        </p:nvSpPr>
        <p:spPr>
          <a:xfrm>
            <a:off x="5566229" y="2571750"/>
            <a:ext cx="2518228" cy="369332"/>
          </a:xfrm>
          <a:prstGeom prst="rect">
            <a:avLst/>
          </a:prstGeom>
          <a:noFill/>
        </p:spPr>
        <p:txBody>
          <a:bodyPr wrap="square" rtlCol="0">
            <a:spAutoFit/>
          </a:bodyPr>
          <a:lstStyle/>
          <a:p>
            <a:pPr algn="ctr"/>
            <a:r>
              <a:rPr lang="it-IT" dirty="0" err="1">
                <a:solidFill>
                  <a:srgbClr val="00B050"/>
                </a:solidFill>
                <a:latin typeface="Bernard MT Condensed" panose="02050806060905020404" pitchFamily="18" charset="0"/>
              </a:rPr>
              <a:t>Isomap</a:t>
            </a:r>
            <a:endParaRPr lang="it-IT" dirty="0">
              <a:solidFill>
                <a:srgbClr val="00B050"/>
              </a:solidFill>
              <a:latin typeface="Bernard MT Condensed" panose="02050806060905020404" pitchFamily="18" charset="0"/>
            </a:endParaRPr>
          </a:p>
        </p:txBody>
      </p:sp>
      <p:sp>
        <p:nvSpPr>
          <p:cNvPr id="14" name="CasellaDiTesto 13">
            <a:extLst>
              <a:ext uri="{FF2B5EF4-FFF2-40B4-BE49-F238E27FC236}">
                <a16:creationId xmlns:a16="http://schemas.microsoft.com/office/drawing/2014/main" id="{9E0CED60-92CF-47D0-9299-E3D9F07B19D5}"/>
              </a:ext>
            </a:extLst>
          </p:cNvPr>
          <p:cNvSpPr txBox="1"/>
          <p:nvPr/>
        </p:nvSpPr>
        <p:spPr>
          <a:xfrm>
            <a:off x="972457" y="56093"/>
            <a:ext cx="7598229" cy="584775"/>
          </a:xfrm>
          <a:prstGeom prst="rect">
            <a:avLst/>
          </a:prstGeom>
          <a:noFill/>
        </p:spPr>
        <p:txBody>
          <a:bodyPr wrap="square" rtlCol="0">
            <a:spAutoFit/>
          </a:bodyPr>
          <a:lstStyle/>
          <a:p>
            <a:pPr algn="ctr"/>
            <a:r>
              <a:rPr lang="it-IT" sz="1600" dirty="0" err="1">
                <a:solidFill>
                  <a:schemeClr val="bg1"/>
                </a:solidFill>
                <a:latin typeface="Berlin Sans FB Demi" panose="020E0802020502020306" pitchFamily="34" charset="0"/>
              </a:rPr>
              <a:t>Comparison</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between</a:t>
            </a:r>
            <a:r>
              <a:rPr lang="it-IT" sz="1600" dirty="0">
                <a:solidFill>
                  <a:schemeClr val="bg1"/>
                </a:solidFill>
                <a:latin typeface="Berlin Sans FB Demi" panose="020E0802020502020306" pitchFamily="34" charset="0"/>
              </a:rPr>
              <a:t> baseline model and </a:t>
            </a:r>
            <a:r>
              <a:rPr lang="it-IT" sz="1600" dirty="0" err="1">
                <a:solidFill>
                  <a:schemeClr val="bg1"/>
                </a:solidFill>
                <a:latin typeface="Berlin Sans FB Demi" panose="020E0802020502020306" pitchFamily="34" charset="0"/>
              </a:rPr>
              <a:t>others</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gbm</a:t>
            </a:r>
            <a:r>
              <a:rPr lang="it-IT" sz="1600" dirty="0">
                <a:solidFill>
                  <a:schemeClr val="bg1"/>
                </a:solidFill>
                <a:latin typeface="Berlin Sans FB Demi" panose="020E0802020502020306" pitchFamily="34" charset="0"/>
              </a:rPr>
              <a:t> models </a:t>
            </a:r>
            <a:r>
              <a:rPr lang="it-IT" sz="1600" dirty="0" err="1">
                <a:solidFill>
                  <a:schemeClr val="bg1"/>
                </a:solidFill>
                <a:latin typeface="Berlin Sans FB Demi" panose="020E0802020502020306" pitchFamily="34" charset="0"/>
              </a:rPr>
              <a:t>built</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using</a:t>
            </a:r>
            <a:r>
              <a:rPr lang="it-IT" sz="1600" dirty="0">
                <a:solidFill>
                  <a:schemeClr val="bg1"/>
                </a:solidFill>
                <a:latin typeface="Berlin Sans FB Demi" panose="020E0802020502020306" pitchFamily="34" charset="0"/>
              </a:rPr>
              <a:t> </a:t>
            </a:r>
          </a:p>
          <a:p>
            <a:pPr algn="ctr"/>
            <a:r>
              <a:rPr lang="it-IT" sz="1600" dirty="0">
                <a:solidFill>
                  <a:schemeClr val="bg1"/>
                </a:solidFill>
                <a:latin typeface="Berlin Sans FB Demi" panose="020E0802020502020306" pitchFamily="34" charset="0"/>
              </a:rPr>
              <a:t>features from </a:t>
            </a:r>
            <a:r>
              <a:rPr lang="it-IT" sz="1600" dirty="0" err="1">
                <a:solidFill>
                  <a:schemeClr val="bg1"/>
                </a:solidFill>
                <a:latin typeface="Berlin Sans FB Demi" panose="020E0802020502020306" pitchFamily="34" charset="0"/>
              </a:rPr>
              <a:t>dimensionality</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reduction</a:t>
            </a:r>
            <a:endParaRPr lang="it-IT" sz="16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819861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616CC56-AE91-487E-B277-CFE9BBBEC6E4}"/>
              </a:ext>
            </a:extLst>
          </p:cNvPr>
          <p:cNvSpPr txBox="1"/>
          <p:nvPr/>
        </p:nvSpPr>
        <p:spPr>
          <a:xfrm>
            <a:off x="1487713" y="1357086"/>
            <a:ext cx="6183087" cy="230832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CLV </a:t>
            </a:r>
            <a:r>
              <a:rPr kumimoji="0" lang="it-IT" sz="4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Prediction</a:t>
            </a:r>
            <a:r>
              <a:rPr kumimoji="0" lang="it-IT"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with </a:t>
            </a:r>
            <a:r>
              <a:rPr kumimoji="0" lang="it-IT" sz="4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augmented</a:t>
            </a:r>
            <a:r>
              <a:rPr kumimoji="0" lang="it-IT"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features </a:t>
            </a:r>
            <a:r>
              <a:rPr kumimoji="0" lang="it-IT" sz="4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space</a:t>
            </a:r>
            <a:endPar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390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3CFF483-5F7C-4C03-8E27-62BA4C03A5D1}"/>
              </a:ext>
            </a:extLst>
          </p:cNvPr>
          <p:cNvSpPr txBox="1"/>
          <p:nvPr/>
        </p:nvSpPr>
        <p:spPr>
          <a:xfrm>
            <a:off x="2119423" y="224972"/>
            <a:ext cx="6237176" cy="1200329"/>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Evaluation of CLV performance </a:t>
            </a:r>
            <a:r>
              <a:rPr lang="it-IT" sz="2400" dirty="0" err="1">
                <a:solidFill>
                  <a:srgbClr val="00B050"/>
                </a:solidFill>
                <a:latin typeface="Bernard MT Condensed" panose="02050806060905020404" pitchFamily="18" charset="0"/>
              </a:rPr>
              <a:t>adding</a:t>
            </a:r>
            <a:endParaRPr lang="it-IT" sz="2400" dirty="0">
              <a:solidFill>
                <a:srgbClr val="00B050"/>
              </a:solidFill>
              <a:latin typeface="Bernard MT Condensed" panose="02050806060905020404" pitchFamily="18" charset="0"/>
            </a:endParaRPr>
          </a:p>
          <a:p>
            <a:pPr algn="ctr"/>
            <a:r>
              <a:rPr lang="it-IT" sz="2400" dirty="0">
                <a:solidFill>
                  <a:srgbClr val="00B050"/>
                </a:solidFill>
                <a:latin typeface="Bernard MT Condensed" panose="02050806060905020404" pitchFamily="18" charset="0"/>
              </a:rPr>
              <a:t>features from </a:t>
            </a:r>
            <a:r>
              <a:rPr lang="it-IT" sz="2400" dirty="0" err="1">
                <a:solidFill>
                  <a:srgbClr val="00B050"/>
                </a:solidFill>
                <a:latin typeface="Bernard MT Condensed" panose="02050806060905020404" pitchFamily="18" charset="0"/>
              </a:rPr>
              <a:t>dimensionality</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reduction</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at</a:t>
            </a:r>
            <a:r>
              <a:rPr lang="it-IT" sz="2400" dirty="0">
                <a:solidFill>
                  <a:srgbClr val="00B050"/>
                </a:solidFill>
                <a:latin typeface="Bernard MT Condensed" panose="02050806060905020404" pitchFamily="18" charset="0"/>
              </a:rPr>
              <a:t> the baseline model </a:t>
            </a:r>
          </a:p>
        </p:txBody>
      </p:sp>
      <p:pic>
        <p:nvPicPr>
          <p:cNvPr id="6" name="Immagine 5">
            <a:extLst>
              <a:ext uri="{FF2B5EF4-FFF2-40B4-BE49-F238E27FC236}">
                <a16:creationId xmlns:a16="http://schemas.microsoft.com/office/drawing/2014/main" id="{70614111-F069-4E5A-92C9-BBE416A7EF68}"/>
              </a:ext>
            </a:extLst>
          </p:cNvPr>
          <p:cNvPicPr>
            <a:picLocks noChangeAspect="1"/>
          </p:cNvPicPr>
          <p:nvPr/>
        </p:nvPicPr>
        <p:blipFill>
          <a:blip r:embed="rId2"/>
          <a:stretch>
            <a:fillRect/>
          </a:stretch>
        </p:blipFill>
        <p:spPr>
          <a:xfrm>
            <a:off x="3551274" y="1509486"/>
            <a:ext cx="5488901" cy="2601770"/>
          </a:xfrm>
          <a:prstGeom prst="rect">
            <a:avLst/>
          </a:prstGeom>
        </p:spPr>
      </p:pic>
      <p:pic>
        <p:nvPicPr>
          <p:cNvPr id="3" name="Picture 2" descr="Munich Datageeks e.V.">
            <a:extLst>
              <a:ext uri="{FF2B5EF4-FFF2-40B4-BE49-F238E27FC236}">
                <a16:creationId xmlns:a16="http://schemas.microsoft.com/office/drawing/2014/main" id="{B907A4AD-9A9F-41EA-3B93-C527C45C8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3518B018-C04D-A16D-D2BD-B42BC37793EF}"/>
              </a:ext>
            </a:extLst>
          </p:cNvPr>
          <p:cNvPicPr>
            <a:picLocks noChangeAspect="1"/>
          </p:cNvPicPr>
          <p:nvPr/>
        </p:nvPicPr>
        <p:blipFill>
          <a:blip r:embed="rId4"/>
          <a:stretch>
            <a:fillRect/>
          </a:stretch>
        </p:blipFill>
        <p:spPr>
          <a:xfrm>
            <a:off x="375684" y="1850727"/>
            <a:ext cx="2884967" cy="1672194"/>
          </a:xfrm>
          <a:prstGeom prst="rect">
            <a:avLst/>
          </a:prstGeom>
        </p:spPr>
      </p:pic>
    </p:spTree>
    <p:extLst>
      <p:ext uri="{BB962C8B-B14F-4D97-AF65-F5344CB8AC3E}">
        <p14:creationId xmlns:p14="http://schemas.microsoft.com/office/powerpoint/2010/main" val="3704867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Customer </a:t>
            </a:r>
            <a:r>
              <a:rPr lang="it-IT" sz="4800" dirty="0" err="1">
                <a:latin typeface="Arial" panose="020B0604020202020204" pitchFamily="34" charset="0"/>
                <a:cs typeface="Arial" panose="020B0604020202020204" pitchFamily="34" charset="0"/>
              </a:rPr>
              <a:t>Lifetime</a:t>
            </a:r>
            <a:r>
              <a:rPr lang="it-IT" sz="4800" dirty="0">
                <a:latin typeface="Arial" panose="020B0604020202020204" pitchFamily="34" charset="0"/>
                <a:cs typeface="Arial" panose="020B0604020202020204" pitchFamily="34" charset="0"/>
              </a:rPr>
              <a:t> Value</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3909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E224DD5-C2D0-4F16-AFC3-5EEC47BF5066}"/>
              </a:ext>
            </a:extLst>
          </p:cNvPr>
          <p:cNvPicPr>
            <a:picLocks noChangeAspect="1"/>
          </p:cNvPicPr>
          <p:nvPr/>
        </p:nvPicPr>
        <p:blipFill>
          <a:blip r:embed="rId2"/>
          <a:stretch>
            <a:fillRect/>
          </a:stretch>
        </p:blipFill>
        <p:spPr>
          <a:xfrm>
            <a:off x="5099075" y="930839"/>
            <a:ext cx="3483266" cy="1767557"/>
          </a:xfrm>
          <a:prstGeom prst="rect">
            <a:avLst/>
          </a:prstGeom>
        </p:spPr>
      </p:pic>
      <p:pic>
        <p:nvPicPr>
          <p:cNvPr id="4" name="Immagine 3">
            <a:extLst>
              <a:ext uri="{FF2B5EF4-FFF2-40B4-BE49-F238E27FC236}">
                <a16:creationId xmlns:a16="http://schemas.microsoft.com/office/drawing/2014/main" id="{4899D745-0031-4875-A8CB-D3AC61ACCA5F}"/>
              </a:ext>
            </a:extLst>
          </p:cNvPr>
          <p:cNvPicPr>
            <a:picLocks noChangeAspect="1"/>
          </p:cNvPicPr>
          <p:nvPr/>
        </p:nvPicPr>
        <p:blipFill>
          <a:blip r:embed="rId3"/>
          <a:stretch>
            <a:fillRect/>
          </a:stretch>
        </p:blipFill>
        <p:spPr>
          <a:xfrm>
            <a:off x="646108" y="930840"/>
            <a:ext cx="3483266" cy="1767557"/>
          </a:xfrm>
          <a:prstGeom prst="rect">
            <a:avLst/>
          </a:prstGeom>
        </p:spPr>
      </p:pic>
      <p:pic>
        <p:nvPicPr>
          <p:cNvPr id="6" name="Immagine 5">
            <a:extLst>
              <a:ext uri="{FF2B5EF4-FFF2-40B4-BE49-F238E27FC236}">
                <a16:creationId xmlns:a16="http://schemas.microsoft.com/office/drawing/2014/main" id="{B440CDE0-9B24-4ABC-A444-A08F1024DA55}"/>
              </a:ext>
            </a:extLst>
          </p:cNvPr>
          <p:cNvPicPr>
            <a:picLocks noChangeAspect="1"/>
          </p:cNvPicPr>
          <p:nvPr/>
        </p:nvPicPr>
        <p:blipFill>
          <a:blip r:embed="rId4"/>
          <a:stretch>
            <a:fillRect/>
          </a:stretch>
        </p:blipFill>
        <p:spPr>
          <a:xfrm>
            <a:off x="561659" y="3142344"/>
            <a:ext cx="3925891" cy="1873108"/>
          </a:xfrm>
          <a:prstGeom prst="rect">
            <a:avLst/>
          </a:prstGeom>
        </p:spPr>
      </p:pic>
      <p:pic>
        <p:nvPicPr>
          <p:cNvPr id="8" name="Immagine 7">
            <a:extLst>
              <a:ext uri="{FF2B5EF4-FFF2-40B4-BE49-F238E27FC236}">
                <a16:creationId xmlns:a16="http://schemas.microsoft.com/office/drawing/2014/main" id="{FDDA8689-766B-47BB-99BE-80D46A149473}"/>
              </a:ext>
            </a:extLst>
          </p:cNvPr>
          <p:cNvPicPr>
            <a:picLocks noChangeAspect="1"/>
          </p:cNvPicPr>
          <p:nvPr/>
        </p:nvPicPr>
        <p:blipFill>
          <a:blip r:embed="rId5"/>
          <a:stretch>
            <a:fillRect/>
          </a:stretch>
        </p:blipFill>
        <p:spPr>
          <a:xfrm>
            <a:off x="5099075" y="3142344"/>
            <a:ext cx="3483266" cy="1873108"/>
          </a:xfrm>
          <a:prstGeom prst="rect">
            <a:avLst/>
          </a:prstGeom>
        </p:spPr>
      </p:pic>
      <p:sp>
        <p:nvSpPr>
          <p:cNvPr id="9" name="CasellaDiTesto 8">
            <a:extLst>
              <a:ext uri="{FF2B5EF4-FFF2-40B4-BE49-F238E27FC236}">
                <a16:creationId xmlns:a16="http://schemas.microsoft.com/office/drawing/2014/main" id="{91BBB46F-D19F-4D26-BBD4-E0FA907A2455}"/>
              </a:ext>
            </a:extLst>
          </p:cNvPr>
          <p:cNvSpPr txBox="1"/>
          <p:nvPr/>
        </p:nvSpPr>
        <p:spPr>
          <a:xfrm>
            <a:off x="1128627" y="549072"/>
            <a:ext cx="2518228" cy="338554"/>
          </a:xfrm>
          <a:prstGeom prst="rect">
            <a:avLst/>
          </a:prstGeom>
          <a:noFill/>
        </p:spPr>
        <p:txBody>
          <a:bodyPr wrap="square" rtlCol="0">
            <a:spAutoFit/>
          </a:bodyPr>
          <a:lstStyle/>
          <a:p>
            <a:pPr algn="ctr"/>
            <a:r>
              <a:rPr lang="it-IT" sz="1600" dirty="0">
                <a:solidFill>
                  <a:srgbClr val="00B050"/>
                </a:solidFill>
                <a:latin typeface="Bernard MT Condensed" panose="02050806060905020404" pitchFamily="18" charset="0"/>
              </a:rPr>
              <a:t>Baseline</a:t>
            </a:r>
          </a:p>
        </p:txBody>
      </p:sp>
      <p:sp>
        <p:nvSpPr>
          <p:cNvPr id="10" name="CasellaDiTesto 9">
            <a:extLst>
              <a:ext uri="{FF2B5EF4-FFF2-40B4-BE49-F238E27FC236}">
                <a16:creationId xmlns:a16="http://schemas.microsoft.com/office/drawing/2014/main" id="{3691222D-F152-4C75-B9BF-4B8598530BB1}"/>
              </a:ext>
            </a:extLst>
          </p:cNvPr>
          <p:cNvSpPr txBox="1"/>
          <p:nvPr/>
        </p:nvSpPr>
        <p:spPr>
          <a:xfrm>
            <a:off x="5257999" y="555935"/>
            <a:ext cx="3324341" cy="338554"/>
          </a:xfrm>
          <a:prstGeom prst="rect">
            <a:avLst/>
          </a:prstGeom>
          <a:noFill/>
        </p:spPr>
        <p:txBody>
          <a:bodyPr wrap="square" rtlCol="0">
            <a:spAutoFit/>
          </a:bodyPr>
          <a:lstStyle/>
          <a:p>
            <a:pPr algn="ctr"/>
            <a:r>
              <a:rPr lang="it-IT" sz="1600" dirty="0">
                <a:solidFill>
                  <a:srgbClr val="00B050"/>
                </a:solidFill>
                <a:latin typeface="Bernard MT Condensed" panose="02050806060905020404" pitchFamily="18" charset="0"/>
              </a:rPr>
              <a:t>Baseline </a:t>
            </a:r>
            <a:r>
              <a:rPr lang="it-IT" sz="1600" dirty="0" err="1">
                <a:solidFill>
                  <a:srgbClr val="00B050"/>
                </a:solidFill>
                <a:latin typeface="Bernard MT Condensed" panose="02050806060905020404" pitchFamily="18" charset="0"/>
              </a:rPr>
              <a:t>augmented</a:t>
            </a:r>
            <a:r>
              <a:rPr lang="it-IT" sz="1600" dirty="0">
                <a:solidFill>
                  <a:srgbClr val="00B050"/>
                </a:solidFill>
                <a:latin typeface="Bernard MT Condensed" panose="02050806060905020404" pitchFamily="18" charset="0"/>
              </a:rPr>
              <a:t> with </a:t>
            </a:r>
            <a:r>
              <a:rPr lang="it-IT" sz="1600" dirty="0" err="1">
                <a:solidFill>
                  <a:srgbClr val="00B050"/>
                </a:solidFill>
                <a:latin typeface="Bernard MT Condensed" panose="02050806060905020404" pitchFamily="18" charset="0"/>
              </a:rPr>
              <a:t>pca</a:t>
            </a:r>
            <a:r>
              <a:rPr lang="it-IT" sz="1600" dirty="0">
                <a:solidFill>
                  <a:srgbClr val="00B050"/>
                </a:solidFill>
                <a:latin typeface="Bernard MT Condensed" panose="02050806060905020404" pitchFamily="18" charset="0"/>
              </a:rPr>
              <a:t> features</a:t>
            </a:r>
          </a:p>
        </p:txBody>
      </p:sp>
      <p:sp>
        <p:nvSpPr>
          <p:cNvPr id="11" name="CasellaDiTesto 10">
            <a:extLst>
              <a:ext uri="{FF2B5EF4-FFF2-40B4-BE49-F238E27FC236}">
                <a16:creationId xmlns:a16="http://schemas.microsoft.com/office/drawing/2014/main" id="{0574DB66-7B9F-47FC-A45B-4380AA3DAD1C}"/>
              </a:ext>
            </a:extLst>
          </p:cNvPr>
          <p:cNvSpPr txBox="1"/>
          <p:nvPr/>
        </p:nvSpPr>
        <p:spPr>
          <a:xfrm>
            <a:off x="457201" y="2723269"/>
            <a:ext cx="4030350" cy="338554"/>
          </a:xfrm>
          <a:prstGeom prst="rect">
            <a:avLst/>
          </a:prstGeom>
          <a:noFill/>
        </p:spPr>
        <p:txBody>
          <a:bodyPr wrap="square" rtlCol="0">
            <a:spAutoFit/>
          </a:bodyPr>
          <a:lstStyle/>
          <a:p>
            <a:pPr algn="ctr"/>
            <a:r>
              <a:rPr lang="it-IT" sz="1600" dirty="0">
                <a:solidFill>
                  <a:srgbClr val="00B050"/>
                </a:solidFill>
                <a:latin typeface="Bernard MT Condensed" panose="02050806060905020404" pitchFamily="18" charset="0"/>
              </a:rPr>
              <a:t>Baseline </a:t>
            </a:r>
            <a:r>
              <a:rPr lang="it-IT" sz="1600" dirty="0" err="1">
                <a:solidFill>
                  <a:srgbClr val="00B050"/>
                </a:solidFill>
                <a:latin typeface="Bernard MT Condensed" panose="02050806060905020404" pitchFamily="18" charset="0"/>
              </a:rPr>
              <a:t>augmented</a:t>
            </a:r>
            <a:r>
              <a:rPr lang="it-IT" sz="1600" dirty="0">
                <a:solidFill>
                  <a:srgbClr val="00B050"/>
                </a:solidFill>
                <a:latin typeface="Bernard MT Condensed" panose="02050806060905020404" pitchFamily="18" charset="0"/>
              </a:rPr>
              <a:t> with </a:t>
            </a:r>
            <a:r>
              <a:rPr lang="it-IT" sz="1600" dirty="0" err="1">
                <a:solidFill>
                  <a:srgbClr val="00B050"/>
                </a:solidFill>
                <a:latin typeface="Bernard MT Condensed" panose="02050806060905020404" pitchFamily="18" charset="0"/>
              </a:rPr>
              <a:t>autoencoders</a:t>
            </a:r>
            <a:r>
              <a:rPr lang="it-IT" sz="1600" dirty="0">
                <a:solidFill>
                  <a:srgbClr val="00B050"/>
                </a:solidFill>
                <a:latin typeface="Bernard MT Condensed" panose="02050806060905020404" pitchFamily="18" charset="0"/>
              </a:rPr>
              <a:t> features</a:t>
            </a:r>
          </a:p>
        </p:txBody>
      </p:sp>
      <p:sp>
        <p:nvSpPr>
          <p:cNvPr id="12" name="CasellaDiTesto 11">
            <a:extLst>
              <a:ext uri="{FF2B5EF4-FFF2-40B4-BE49-F238E27FC236}">
                <a16:creationId xmlns:a16="http://schemas.microsoft.com/office/drawing/2014/main" id="{A57C4F79-A793-4885-9853-6183E4068519}"/>
              </a:ext>
            </a:extLst>
          </p:cNvPr>
          <p:cNvSpPr txBox="1"/>
          <p:nvPr/>
        </p:nvSpPr>
        <p:spPr>
          <a:xfrm>
            <a:off x="5004955" y="2723269"/>
            <a:ext cx="3925890" cy="338554"/>
          </a:xfrm>
          <a:prstGeom prst="rect">
            <a:avLst/>
          </a:prstGeom>
          <a:noFill/>
        </p:spPr>
        <p:txBody>
          <a:bodyPr wrap="square" rtlCol="0">
            <a:spAutoFit/>
          </a:bodyPr>
          <a:lstStyle/>
          <a:p>
            <a:pPr algn="ctr"/>
            <a:r>
              <a:rPr lang="it-IT" sz="1600" dirty="0">
                <a:solidFill>
                  <a:srgbClr val="00B050"/>
                </a:solidFill>
                <a:latin typeface="Bernard MT Condensed" panose="02050806060905020404" pitchFamily="18" charset="0"/>
              </a:rPr>
              <a:t>Baseline </a:t>
            </a:r>
            <a:r>
              <a:rPr lang="it-IT" sz="1600" dirty="0" err="1">
                <a:solidFill>
                  <a:srgbClr val="00B050"/>
                </a:solidFill>
                <a:latin typeface="Bernard MT Condensed" panose="02050806060905020404" pitchFamily="18" charset="0"/>
              </a:rPr>
              <a:t>augmented</a:t>
            </a:r>
            <a:r>
              <a:rPr lang="it-IT" sz="1600" dirty="0">
                <a:solidFill>
                  <a:srgbClr val="00B050"/>
                </a:solidFill>
                <a:latin typeface="Bernard MT Condensed" panose="02050806060905020404" pitchFamily="18" charset="0"/>
              </a:rPr>
              <a:t> with </a:t>
            </a:r>
            <a:r>
              <a:rPr lang="it-IT" sz="1600" dirty="0" err="1">
                <a:solidFill>
                  <a:srgbClr val="00B050"/>
                </a:solidFill>
                <a:latin typeface="Bernard MT Condensed" panose="02050806060905020404" pitchFamily="18" charset="0"/>
              </a:rPr>
              <a:t>isomap</a:t>
            </a:r>
            <a:r>
              <a:rPr lang="it-IT" sz="1600" dirty="0">
                <a:solidFill>
                  <a:srgbClr val="00B050"/>
                </a:solidFill>
                <a:latin typeface="Bernard MT Condensed" panose="02050806060905020404" pitchFamily="18" charset="0"/>
              </a:rPr>
              <a:t> features</a:t>
            </a:r>
          </a:p>
        </p:txBody>
      </p:sp>
      <p:sp>
        <p:nvSpPr>
          <p:cNvPr id="13" name="CasellaDiTesto 12">
            <a:extLst>
              <a:ext uri="{FF2B5EF4-FFF2-40B4-BE49-F238E27FC236}">
                <a16:creationId xmlns:a16="http://schemas.microsoft.com/office/drawing/2014/main" id="{95516601-D8C4-434D-BCB1-B1D0FDD79493}"/>
              </a:ext>
            </a:extLst>
          </p:cNvPr>
          <p:cNvSpPr txBox="1"/>
          <p:nvPr/>
        </p:nvSpPr>
        <p:spPr>
          <a:xfrm>
            <a:off x="1524000" y="56093"/>
            <a:ext cx="7518401" cy="584775"/>
          </a:xfrm>
          <a:prstGeom prst="rect">
            <a:avLst/>
          </a:prstGeom>
          <a:noFill/>
        </p:spPr>
        <p:txBody>
          <a:bodyPr wrap="square" rtlCol="0">
            <a:spAutoFit/>
          </a:bodyPr>
          <a:lstStyle/>
          <a:p>
            <a:pPr algn="ctr"/>
            <a:r>
              <a:rPr lang="it-IT" sz="1600" dirty="0" err="1">
                <a:solidFill>
                  <a:schemeClr val="bg1"/>
                </a:solidFill>
                <a:latin typeface="Berlin Sans FB Demi" panose="020E0802020502020306" pitchFamily="34" charset="0"/>
              </a:rPr>
              <a:t>Comparison</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between</a:t>
            </a:r>
            <a:r>
              <a:rPr lang="it-IT" sz="1600" dirty="0">
                <a:solidFill>
                  <a:schemeClr val="bg1"/>
                </a:solidFill>
                <a:latin typeface="Berlin Sans FB Demi" panose="020E0802020502020306" pitchFamily="34" charset="0"/>
              </a:rPr>
              <a:t> baseline model and </a:t>
            </a:r>
            <a:r>
              <a:rPr lang="it-IT" sz="1600" dirty="0" err="1">
                <a:solidFill>
                  <a:schemeClr val="bg1"/>
                </a:solidFill>
                <a:latin typeface="Berlin Sans FB Demi" panose="020E0802020502020306" pitchFamily="34" charset="0"/>
              </a:rPr>
              <a:t>others</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gbm</a:t>
            </a:r>
            <a:r>
              <a:rPr lang="it-IT" sz="1600" dirty="0">
                <a:solidFill>
                  <a:schemeClr val="bg1"/>
                </a:solidFill>
                <a:latin typeface="Berlin Sans FB Demi" panose="020E0802020502020306" pitchFamily="34" charset="0"/>
              </a:rPr>
              <a:t> models </a:t>
            </a:r>
            <a:r>
              <a:rPr lang="it-IT" sz="1600" dirty="0" err="1">
                <a:solidFill>
                  <a:schemeClr val="bg1"/>
                </a:solidFill>
                <a:latin typeface="Berlin Sans FB Demi" panose="020E0802020502020306" pitchFamily="34" charset="0"/>
              </a:rPr>
              <a:t>built</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augmenting</a:t>
            </a:r>
            <a:r>
              <a:rPr lang="it-IT" sz="1600" dirty="0">
                <a:solidFill>
                  <a:schemeClr val="bg1"/>
                </a:solidFill>
                <a:latin typeface="Berlin Sans FB Demi" panose="020E0802020502020306" pitchFamily="34" charset="0"/>
              </a:rPr>
              <a:t> the baseline model with features from </a:t>
            </a:r>
            <a:r>
              <a:rPr lang="it-IT" sz="1600" dirty="0" err="1">
                <a:solidFill>
                  <a:schemeClr val="bg1"/>
                </a:solidFill>
                <a:latin typeface="Berlin Sans FB Demi" panose="020E0802020502020306" pitchFamily="34" charset="0"/>
              </a:rPr>
              <a:t>dimensionality</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reduction</a:t>
            </a:r>
            <a:endParaRPr lang="it-IT" sz="16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514058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830997"/>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Clustering</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145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K-</a:t>
            </a:r>
            <a:r>
              <a:rPr lang="it-IT" sz="2400" dirty="0" err="1">
                <a:solidFill>
                  <a:srgbClr val="00B050"/>
                </a:solidFill>
                <a:latin typeface="Bernard MT Condensed" panose="02050806060905020404" pitchFamily="18" charset="0"/>
              </a:rPr>
              <a:t>Means</a:t>
            </a:r>
            <a:endParaRPr lang="it-IT" sz="2400" dirty="0">
              <a:solidFill>
                <a:srgbClr val="00B050"/>
              </a:solidFill>
              <a:latin typeface="Bernard MT Condensed" panose="02050806060905020404" pitchFamily="18" charset="0"/>
            </a:endParaRPr>
          </a:p>
        </p:txBody>
      </p:sp>
      <p:sp>
        <p:nvSpPr>
          <p:cNvPr id="4" name="CasellaDiTesto 3">
            <a:extLst>
              <a:ext uri="{FF2B5EF4-FFF2-40B4-BE49-F238E27FC236}">
                <a16:creationId xmlns:a16="http://schemas.microsoft.com/office/drawing/2014/main" id="{5ABA9BA9-94A2-46A3-B26E-9D021C9DBC77}"/>
              </a:ext>
            </a:extLst>
          </p:cNvPr>
          <p:cNvSpPr txBox="1"/>
          <p:nvPr/>
        </p:nvSpPr>
        <p:spPr>
          <a:xfrm>
            <a:off x="1053974" y="911609"/>
            <a:ext cx="2856613" cy="4293483"/>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K-Means is a centroid-based clustering that try to minimize the distance between each point to the assigned cluster centroid. It starts to pick a number of clusters, k, and for each one calculates the coordinates of its centroid. Points are assigned to the nearest cluster centroid, after that, centroids position are re-computed by the mean of all observations assigned to the cluster. It’s an iterative process until centroids don’t change much between iterations anymore.  </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2050" name="Picture 2" descr="Clustering K-Means | BerbagiIlmu">
            <a:extLst>
              <a:ext uri="{FF2B5EF4-FFF2-40B4-BE49-F238E27FC236}">
                <a16:creationId xmlns:a16="http://schemas.microsoft.com/office/drawing/2014/main" id="{FD7A8649-07E0-4E7D-AD2D-7EDFAC6DD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698" y="1640114"/>
            <a:ext cx="3373328" cy="25254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unich Datageeks e.V.">
            <a:extLst>
              <a:ext uri="{FF2B5EF4-FFF2-40B4-BE49-F238E27FC236}">
                <a16:creationId xmlns:a16="http://schemas.microsoft.com/office/drawing/2014/main" id="{749C0902-D83A-46C5-7A86-26A5BE3DE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014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4920512" y="224972"/>
            <a:ext cx="3436087"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          DBSCAN</a:t>
            </a:r>
          </a:p>
        </p:txBody>
      </p:sp>
      <p:sp>
        <p:nvSpPr>
          <p:cNvPr id="3" name="CasellaDiTesto 2">
            <a:extLst>
              <a:ext uri="{FF2B5EF4-FFF2-40B4-BE49-F238E27FC236}">
                <a16:creationId xmlns:a16="http://schemas.microsoft.com/office/drawing/2014/main" id="{06167EE8-1FF2-41F6-B832-03DB8B88D133}"/>
              </a:ext>
            </a:extLst>
          </p:cNvPr>
          <p:cNvSpPr txBox="1"/>
          <p:nvPr/>
        </p:nvSpPr>
        <p:spPr>
          <a:xfrm>
            <a:off x="2282456" y="224972"/>
            <a:ext cx="3820631" cy="5216813"/>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DBSCAN is a density-based clustering algorithm that defines clusters as continuous regions of high density, grouping together points with many nearby neighbours and marking outlier points in low-density regions. It starts picking a point at random and retrieves its neighbourhood. If it is a core point (it has at least min number of points “</a:t>
            </a:r>
            <a:r>
              <a:rPr lang="en-GB" sz="15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minPoints</a:t>
            </a:r>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within a distance “ε” used to locate neighbourhood), it will start a new cluster expanded by assigning all points in its neighbourhood to the cluster. If an additional core point is found in the neighbourhood, the search is extended to include all points in its neighbourhood. If no more core points are found, the cluster is complete, and remaining points are examined to look for other core point to start a new cluster. Points not assigned to a cluster are considered noise. </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1026" name="Picture 2" descr="DBSCAN - DBSCAN - JapaneseClass.jp">
            <a:extLst>
              <a:ext uri="{FF2B5EF4-FFF2-40B4-BE49-F238E27FC236}">
                <a16:creationId xmlns:a16="http://schemas.microsoft.com/office/drawing/2014/main" id="{BF3A8A0D-D9AD-457F-A972-71145397C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2084" y="1226288"/>
            <a:ext cx="2514186" cy="23294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Munich Datageeks e.V.">
            <a:extLst>
              <a:ext uri="{FF2B5EF4-FFF2-40B4-BE49-F238E27FC236}">
                <a16:creationId xmlns:a16="http://schemas.microsoft.com/office/drawing/2014/main" id="{24CC1181-65A2-13F1-48F5-8FD681A86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440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Gaussian</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Mixture</a:t>
            </a:r>
            <a:r>
              <a:rPr lang="it-IT" sz="2400" dirty="0">
                <a:solidFill>
                  <a:srgbClr val="00B050"/>
                </a:solidFill>
                <a:latin typeface="Bernard MT Condensed" panose="02050806060905020404" pitchFamily="18" charset="0"/>
              </a:rPr>
              <a:t> Models</a:t>
            </a:r>
          </a:p>
        </p:txBody>
      </p:sp>
      <p:sp>
        <p:nvSpPr>
          <p:cNvPr id="3" name="CasellaDiTesto 2">
            <a:extLst>
              <a:ext uri="{FF2B5EF4-FFF2-40B4-BE49-F238E27FC236}">
                <a16:creationId xmlns:a16="http://schemas.microsoft.com/office/drawing/2014/main" id="{0E017234-7E7C-4ED8-A571-6A52DAEED282}"/>
              </a:ext>
            </a:extLst>
          </p:cNvPr>
          <p:cNvSpPr txBox="1"/>
          <p:nvPr/>
        </p:nvSpPr>
        <p:spPr>
          <a:xfrm>
            <a:off x="518042" y="800987"/>
            <a:ext cx="3252972" cy="4062651"/>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Gaussian Mixture Models clustering is a generalization of K-Means. </a:t>
            </a:r>
            <a:r>
              <a:rPr lang="en-GB" sz="15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I</a:t>
            </a:r>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nstead of using a distance-based model, will be used a distribution-based model. In K-Means clusters are circular as a result of using the mean as centroid. With GMM will be assumed data points are Gaussian distributed with clusters that can take any kind of elliptical shape and each Gaussian distribution is assigned to a single cluster. The Expectation-Maximization optimization algorithm is used to find the parameters of the Gaussian distribution for each cluster.    </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5" name="Immagine 4">
            <a:extLst>
              <a:ext uri="{FF2B5EF4-FFF2-40B4-BE49-F238E27FC236}">
                <a16:creationId xmlns:a16="http://schemas.microsoft.com/office/drawing/2014/main" id="{5D10EE5C-D7C9-4C62-8081-6D6C5F32A37F}"/>
              </a:ext>
            </a:extLst>
          </p:cNvPr>
          <p:cNvPicPr>
            <a:picLocks noChangeAspect="1"/>
          </p:cNvPicPr>
          <p:nvPr/>
        </p:nvPicPr>
        <p:blipFill>
          <a:blip r:embed="rId2"/>
          <a:stretch>
            <a:fillRect/>
          </a:stretch>
        </p:blipFill>
        <p:spPr>
          <a:xfrm>
            <a:off x="3976577" y="1347787"/>
            <a:ext cx="4848446" cy="2557906"/>
          </a:xfrm>
          <a:prstGeom prst="rect">
            <a:avLst/>
          </a:prstGeom>
        </p:spPr>
      </p:pic>
      <p:pic>
        <p:nvPicPr>
          <p:cNvPr id="4" name="Picture 2" descr="Munich Datageeks e.V.">
            <a:extLst>
              <a:ext uri="{FF2B5EF4-FFF2-40B4-BE49-F238E27FC236}">
                <a16:creationId xmlns:a16="http://schemas.microsoft.com/office/drawing/2014/main" id="{144DFF5D-0378-AAC0-13A1-D9C09094E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120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Agglomerative</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Hierachical</a:t>
            </a:r>
            <a:r>
              <a:rPr lang="it-IT" sz="2400" dirty="0">
                <a:solidFill>
                  <a:srgbClr val="00B050"/>
                </a:solidFill>
                <a:latin typeface="Bernard MT Condensed" panose="02050806060905020404" pitchFamily="18" charset="0"/>
              </a:rPr>
              <a:t> Clustering</a:t>
            </a:r>
          </a:p>
        </p:txBody>
      </p:sp>
      <p:pic>
        <p:nvPicPr>
          <p:cNvPr id="4" name="Immagine 3">
            <a:extLst>
              <a:ext uri="{FF2B5EF4-FFF2-40B4-BE49-F238E27FC236}">
                <a16:creationId xmlns:a16="http://schemas.microsoft.com/office/drawing/2014/main" id="{9CF7CC20-F5B1-4A1B-A74B-D9159B1104EF}"/>
              </a:ext>
            </a:extLst>
          </p:cNvPr>
          <p:cNvPicPr>
            <a:picLocks noChangeAspect="1"/>
          </p:cNvPicPr>
          <p:nvPr/>
        </p:nvPicPr>
        <p:blipFill>
          <a:blip r:embed="rId2"/>
          <a:stretch>
            <a:fillRect/>
          </a:stretch>
        </p:blipFill>
        <p:spPr>
          <a:xfrm>
            <a:off x="3395330" y="1282994"/>
            <a:ext cx="5512811" cy="1913861"/>
          </a:xfrm>
          <a:prstGeom prst="rect">
            <a:avLst/>
          </a:prstGeom>
        </p:spPr>
      </p:pic>
      <p:sp>
        <p:nvSpPr>
          <p:cNvPr id="5" name="CasellaDiTesto 4">
            <a:extLst>
              <a:ext uri="{FF2B5EF4-FFF2-40B4-BE49-F238E27FC236}">
                <a16:creationId xmlns:a16="http://schemas.microsoft.com/office/drawing/2014/main" id="{8A129AAC-60F5-4BBE-8892-77FBD594FA84}"/>
              </a:ext>
            </a:extLst>
          </p:cNvPr>
          <p:cNvSpPr txBox="1"/>
          <p:nvPr/>
        </p:nvSpPr>
        <p:spPr>
          <a:xfrm>
            <a:off x="94343" y="841829"/>
            <a:ext cx="3102513" cy="4062651"/>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Agglomerative Hierarchical clustering builds hierarchy of clusters by a bottom-up approach. It starts with all points assigned to a cluster of their own, so given N observations will have N clusters. Find a pair of clusters with the smallest cluster-to-cluster distance. Merge the two clusters into one, reducing the number of clusters to N-1. The process go ahead till all points are merged into one cluster, the root cluster. The result of agglomerative hierarchical clustering can be shown by a dendrogram.</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3" name="Picture 2" descr="Munich Datageeks e.V.">
            <a:extLst>
              <a:ext uri="{FF2B5EF4-FFF2-40B4-BE49-F238E27FC236}">
                <a16:creationId xmlns:a16="http://schemas.microsoft.com/office/drawing/2014/main" id="{24722287-B578-8A69-7E4F-9A412054A1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067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Clustering Analysis </a:t>
            </a:r>
            <a:endParaRPr kumimoji="0" lang="en-GB"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24726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Clustering Analysis</a:t>
            </a:r>
          </a:p>
        </p:txBody>
      </p:sp>
      <p:pic>
        <p:nvPicPr>
          <p:cNvPr id="6" name="Immagine 5">
            <a:extLst>
              <a:ext uri="{FF2B5EF4-FFF2-40B4-BE49-F238E27FC236}">
                <a16:creationId xmlns:a16="http://schemas.microsoft.com/office/drawing/2014/main" id="{AE43454B-9549-4C92-B823-606F684D6620}"/>
              </a:ext>
            </a:extLst>
          </p:cNvPr>
          <p:cNvPicPr>
            <a:picLocks noChangeAspect="1"/>
          </p:cNvPicPr>
          <p:nvPr/>
        </p:nvPicPr>
        <p:blipFill>
          <a:blip r:embed="rId2"/>
          <a:stretch>
            <a:fillRect/>
          </a:stretch>
        </p:blipFill>
        <p:spPr>
          <a:xfrm>
            <a:off x="6059483" y="894486"/>
            <a:ext cx="2754610" cy="3149485"/>
          </a:xfrm>
          <a:prstGeom prst="rect">
            <a:avLst/>
          </a:prstGeom>
        </p:spPr>
      </p:pic>
      <p:sp>
        <p:nvSpPr>
          <p:cNvPr id="3" name="CasellaDiTesto 2">
            <a:extLst>
              <a:ext uri="{FF2B5EF4-FFF2-40B4-BE49-F238E27FC236}">
                <a16:creationId xmlns:a16="http://schemas.microsoft.com/office/drawing/2014/main" id="{C8F0DD38-BF6E-4C2F-9266-5D4561D18821}"/>
              </a:ext>
            </a:extLst>
          </p:cNvPr>
          <p:cNvSpPr txBox="1"/>
          <p:nvPr/>
        </p:nvSpPr>
        <p:spPr>
          <a:xfrm>
            <a:off x="595423" y="4281377"/>
            <a:ext cx="8073656" cy="323165"/>
          </a:xfrm>
          <a:prstGeom prst="rect">
            <a:avLst/>
          </a:prstGeom>
          <a:noFill/>
        </p:spPr>
        <p:txBody>
          <a:bodyPr wrap="square" rtlCol="0">
            <a:spAutoFit/>
          </a:bodyPr>
          <a:lstStyle/>
          <a:p>
            <a:r>
              <a:rPr lang="it-IT" sz="1500" dirty="0">
                <a:solidFill>
                  <a:schemeClr val="bg1"/>
                </a:solidFill>
                <a:latin typeface="Berlin Sans FB Demi" panose="020E0802020502020306" pitchFamily="34" charset="0"/>
              </a:rPr>
              <a:t>Clustering </a:t>
            </a:r>
            <a:r>
              <a:rPr lang="it-IT" sz="1500" dirty="0" err="1">
                <a:solidFill>
                  <a:schemeClr val="bg1"/>
                </a:solidFill>
                <a:latin typeface="Berlin Sans FB Demi" panose="020E0802020502020306" pitchFamily="34" charset="0"/>
              </a:rPr>
              <a:t>algorithms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evaluated</a:t>
            </a:r>
            <a:r>
              <a:rPr lang="it-IT" sz="1500" dirty="0">
                <a:solidFill>
                  <a:schemeClr val="bg1"/>
                </a:solidFill>
                <a:latin typeface="Berlin Sans FB Demi" panose="020E0802020502020306" pitchFamily="34" charset="0"/>
              </a:rPr>
              <a:t> by silhouette score</a:t>
            </a:r>
          </a:p>
        </p:txBody>
      </p:sp>
      <p:pic>
        <p:nvPicPr>
          <p:cNvPr id="5" name="Picture 2" descr="Munich Datageeks e.V.">
            <a:extLst>
              <a:ext uri="{FF2B5EF4-FFF2-40B4-BE49-F238E27FC236}">
                <a16:creationId xmlns:a16="http://schemas.microsoft.com/office/drawing/2014/main" id="{73DAD644-3BA9-1161-1521-562928051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A8810AD7-E91C-7C22-89BD-2AAFA7EC3DB7}"/>
              </a:ext>
            </a:extLst>
          </p:cNvPr>
          <p:cNvPicPr>
            <a:picLocks noChangeAspect="1"/>
          </p:cNvPicPr>
          <p:nvPr/>
        </p:nvPicPr>
        <p:blipFill>
          <a:blip r:embed="rId4"/>
          <a:stretch>
            <a:fillRect/>
          </a:stretch>
        </p:blipFill>
        <p:spPr>
          <a:xfrm>
            <a:off x="278027" y="924044"/>
            <a:ext cx="3003712" cy="3031268"/>
          </a:xfrm>
          <a:prstGeom prst="rect">
            <a:avLst/>
          </a:prstGeom>
        </p:spPr>
      </p:pic>
      <p:pic>
        <p:nvPicPr>
          <p:cNvPr id="7" name="Immagine 6">
            <a:extLst>
              <a:ext uri="{FF2B5EF4-FFF2-40B4-BE49-F238E27FC236}">
                <a16:creationId xmlns:a16="http://schemas.microsoft.com/office/drawing/2014/main" id="{AFD46337-E94C-6069-3F54-4CDFE42DCC28}"/>
              </a:ext>
            </a:extLst>
          </p:cNvPr>
          <p:cNvPicPr>
            <a:picLocks noChangeAspect="1"/>
          </p:cNvPicPr>
          <p:nvPr/>
        </p:nvPicPr>
        <p:blipFill>
          <a:blip r:embed="rId5"/>
          <a:stretch>
            <a:fillRect/>
          </a:stretch>
        </p:blipFill>
        <p:spPr>
          <a:xfrm>
            <a:off x="3219333" y="2023062"/>
            <a:ext cx="2705334" cy="1097375"/>
          </a:xfrm>
          <a:prstGeom prst="rect">
            <a:avLst/>
          </a:prstGeom>
        </p:spPr>
      </p:pic>
    </p:spTree>
    <p:extLst>
      <p:ext uri="{BB962C8B-B14F-4D97-AF65-F5344CB8AC3E}">
        <p14:creationId xmlns:p14="http://schemas.microsoft.com/office/powerpoint/2010/main" val="3910484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2308324"/>
          </a:xfrm>
          <a:prstGeom prst="rect">
            <a:avLst/>
          </a:prstGeom>
          <a:noFill/>
        </p:spPr>
        <p:txBody>
          <a:bodyPr wrap="square" rtlCol="0">
            <a:spAutoFit/>
          </a:bodyPr>
          <a:lstStyle/>
          <a:p>
            <a:pPr lvl="1" algn="ctr"/>
            <a:r>
              <a:rPr lang="it-IT" sz="4800" dirty="0">
                <a:latin typeface="Arial" panose="020B0604020202020204" pitchFamily="34" charset="0"/>
                <a:cs typeface="Arial" panose="020B0604020202020204" pitchFamily="34" charset="0"/>
              </a:rPr>
              <a:t>CLV </a:t>
            </a:r>
            <a:r>
              <a:rPr lang="it-IT" sz="4800" dirty="0" err="1">
                <a:latin typeface="Arial" panose="020B0604020202020204" pitchFamily="34" charset="0"/>
                <a:cs typeface="Arial" panose="020B0604020202020204" pitchFamily="34" charset="0"/>
              </a:rPr>
              <a:t>Prediction</a:t>
            </a:r>
            <a:r>
              <a:rPr lang="it-IT" sz="4800" dirty="0">
                <a:latin typeface="Arial" panose="020B0604020202020204" pitchFamily="34" charset="0"/>
                <a:cs typeface="Arial" panose="020B0604020202020204" pitchFamily="34" charset="0"/>
              </a:rPr>
              <a:t> with </a:t>
            </a:r>
            <a:r>
              <a:rPr lang="it-IT" sz="4800" dirty="0" err="1">
                <a:latin typeface="Arial" panose="020B0604020202020204" pitchFamily="34" charset="0"/>
                <a:cs typeface="Arial" panose="020B0604020202020204" pitchFamily="34" charset="0"/>
              </a:rPr>
              <a:t>augmented</a:t>
            </a:r>
            <a:r>
              <a:rPr lang="it-IT" sz="4800" dirty="0">
                <a:latin typeface="Arial" panose="020B0604020202020204" pitchFamily="34" charset="0"/>
                <a:cs typeface="Arial" panose="020B0604020202020204" pitchFamily="34" charset="0"/>
              </a:rPr>
              <a:t> features </a:t>
            </a:r>
            <a:r>
              <a:rPr lang="it-IT" sz="4800" dirty="0" err="1">
                <a:latin typeface="Arial" panose="020B0604020202020204" pitchFamily="34" charset="0"/>
                <a:cs typeface="Arial" panose="020B0604020202020204" pitchFamily="34" charset="0"/>
              </a:rPr>
              <a:t>space</a:t>
            </a:r>
            <a:endParaRPr lang="it-IT"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732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3CFF483-5F7C-4C03-8E27-62BA4C03A5D1}"/>
              </a:ext>
            </a:extLst>
          </p:cNvPr>
          <p:cNvSpPr txBox="1"/>
          <p:nvPr/>
        </p:nvSpPr>
        <p:spPr>
          <a:xfrm>
            <a:off x="1814286" y="224972"/>
            <a:ext cx="6542313" cy="830997"/>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Evaluation of CLV performance </a:t>
            </a:r>
            <a:r>
              <a:rPr lang="it-IT" sz="2400" dirty="0" err="1">
                <a:solidFill>
                  <a:srgbClr val="00B050"/>
                </a:solidFill>
                <a:latin typeface="Bernard MT Condensed" panose="02050806060905020404" pitchFamily="18" charset="0"/>
              </a:rPr>
              <a:t>adding</a:t>
            </a:r>
            <a:endParaRPr lang="it-IT" sz="2400" dirty="0">
              <a:solidFill>
                <a:srgbClr val="00B050"/>
              </a:solidFill>
              <a:latin typeface="Bernard MT Condensed" panose="02050806060905020404" pitchFamily="18" charset="0"/>
            </a:endParaRPr>
          </a:p>
          <a:p>
            <a:pPr algn="ctr"/>
            <a:r>
              <a:rPr lang="it-IT" sz="2400" dirty="0">
                <a:solidFill>
                  <a:srgbClr val="00B050"/>
                </a:solidFill>
                <a:latin typeface="Bernard MT Condensed" panose="02050806060905020404" pitchFamily="18" charset="0"/>
              </a:rPr>
              <a:t>features from clustering </a:t>
            </a:r>
            <a:r>
              <a:rPr lang="it-IT" sz="2400" dirty="0" err="1">
                <a:solidFill>
                  <a:srgbClr val="00B050"/>
                </a:solidFill>
                <a:latin typeface="Bernard MT Condensed" panose="02050806060905020404" pitchFamily="18" charset="0"/>
              </a:rPr>
              <a:t>at</a:t>
            </a:r>
            <a:r>
              <a:rPr lang="it-IT" sz="2400" dirty="0">
                <a:solidFill>
                  <a:srgbClr val="00B050"/>
                </a:solidFill>
                <a:latin typeface="Bernard MT Condensed" panose="02050806060905020404" pitchFamily="18" charset="0"/>
              </a:rPr>
              <a:t> the baseline model </a:t>
            </a:r>
          </a:p>
        </p:txBody>
      </p:sp>
      <p:pic>
        <p:nvPicPr>
          <p:cNvPr id="9" name="Immagine 8">
            <a:extLst>
              <a:ext uri="{FF2B5EF4-FFF2-40B4-BE49-F238E27FC236}">
                <a16:creationId xmlns:a16="http://schemas.microsoft.com/office/drawing/2014/main" id="{91E0061A-881D-4A33-8AE2-614954BEF5D8}"/>
              </a:ext>
            </a:extLst>
          </p:cNvPr>
          <p:cNvPicPr>
            <a:picLocks noChangeAspect="1"/>
          </p:cNvPicPr>
          <p:nvPr/>
        </p:nvPicPr>
        <p:blipFill>
          <a:blip r:embed="rId2"/>
          <a:stretch>
            <a:fillRect/>
          </a:stretch>
        </p:blipFill>
        <p:spPr>
          <a:xfrm>
            <a:off x="3101100" y="1727200"/>
            <a:ext cx="5814312" cy="2437106"/>
          </a:xfrm>
          <a:prstGeom prst="rect">
            <a:avLst/>
          </a:prstGeom>
        </p:spPr>
      </p:pic>
      <p:pic>
        <p:nvPicPr>
          <p:cNvPr id="3" name="Picture 2" descr="Munich Datageeks e.V.">
            <a:extLst>
              <a:ext uri="{FF2B5EF4-FFF2-40B4-BE49-F238E27FC236}">
                <a16:creationId xmlns:a16="http://schemas.microsoft.com/office/drawing/2014/main" id="{41DBA7E0-5510-0235-EDFE-C49BC960C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09D913EC-704E-37F7-D5BA-BAE6F11C3AE2}"/>
              </a:ext>
            </a:extLst>
          </p:cNvPr>
          <p:cNvPicPr>
            <a:picLocks noChangeAspect="1"/>
          </p:cNvPicPr>
          <p:nvPr/>
        </p:nvPicPr>
        <p:blipFill>
          <a:blip r:embed="rId4"/>
          <a:stretch>
            <a:fillRect/>
          </a:stretch>
        </p:blipFill>
        <p:spPr>
          <a:xfrm>
            <a:off x="228588" y="1950666"/>
            <a:ext cx="2663468" cy="1621874"/>
          </a:xfrm>
          <a:prstGeom prst="rect">
            <a:avLst/>
          </a:prstGeom>
        </p:spPr>
      </p:pic>
    </p:spTree>
    <p:extLst>
      <p:ext uri="{BB962C8B-B14F-4D97-AF65-F5344CB8AC3E}">
        <p14:creationId xmlns:p14="http://schemas.microsoft.com/office/powerpoint/2010/main" val="1518585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5" name="CasellaDiTesto 4">
            <a:extLst>
              <a:ext uri="{FF2B5EF4-FFF2-40B4-BE49-F238E27FC236}">
                <a16:creationId xmlns:a16="http://schemas.microsoft.com/office/drawing/2014/main" id="{031875F1-1CA1-4008-B524-4545D92496D6}"/>
              </a:ext>
            </a:extLst>
          </p:cNvPr>
          <p:cNvSpPr txBox="1"/>
          <p:nvPr/>
        </p:nvSpPr>
        <p:spPr>
          <a:xfrm>
            <a:off x="4908529" y="1433915"/>
            <a:ext cx="3898800" cy="1754326"/>
          </a:xfrm>
          <a:prstGeom prst="rect">
            <a:avLst/>
          </a:prstGeom>
          <a:noFill/>
        </p:spPr>
        <p:txBody>
          <a:bodyPr wrap="square" rtlCol="0">
            <a:spAutoFit/>
          </a:bodyPr>
          <a:lstStyle/>
          <a:p>
            <a:r>
              <a:rPr lang="it-IT" dirty="0">
                <a:solidFill>
                  <a:srgbClr val="00B050"/>
                </a:solidFill>
                <a:latin typeface="Berlin Sans FB Demi" panose="020E0802020502020306" pitchFamily="34" charset="0"/>
              </a:rPr>
              <a:t>A key tool: Customer </a:t>
            </a:r>
            <a:r>
              <a:rPr lang="it-IT" dirty="0" err="1">
                <a:solidFill>
                  <a:srgbClr val="00B050"/>
                </a:solidFill>
                <a:latin typeface="Berlin Sans FB Demi" panose="020E0802020502020306" pitchFamily="34" charset="0"/>
              </a:rPr>
              <a:t>Lifetime</a:t>
            </a:r>
            <a:r>
              <a:rPr lang="it-IT" dirty="0">
                <a:solidFill>
                  <a:srgbClr val="00B050"/>
                </a:solidFill>
                <a:latin typeface="Berlin Sans FB Demi" panose="020E0802020502020306" pitchFamily="34" charset="0"/>
              </a:rPr>
              <a:t> Value.</a:t>
            </a:r>
          </a:p>
          <a:p>
            <a:r>
              <a:rPr lang="en-US" dirty="0">
                <a:solidFill>
                  <a:srgbClr val="00B050"/>
                </a:solidFill>
                <a:latin typeface="Berlin Sans FB Demi" panose="020E0802020502020306" pitchFamily="34" charset="0"/>
              </a:rPr>
              <a:t>It’s the value of a </a:t>
            </a:r>
            <a:r>
              <a:rPr lang="en-US" sz="1800" b="0" i="0" u="none" strike="noStrike" baseline="0" dirty="0">
                <a:solidFill>
                  <a:srgbClr val="00B050"/>
                </a:solidFill>
                <a:latin typeface="Berlin Sans FB Demi" panose="020E0802020502020306" pitchFamily="34" charset="0"/>
              </a:rPr>
              <a:t>customer for a Company over the span of their lifetime relationship</a:t>
            </a:r>
            <a:r>
              <a:rPr lang="it-IT" sz="1800" b="0" i="0" u="none" strike="noStrike" baseline="0" dirty="0">
                <a:solidFill>
                  <a:srgbClr val="00B050"/>
                </a:solidFill>
                <a:latin typeface="Berlin Sans FB Demi" panose="020E0802020502020306" pitchFamily="34" charset="0"/>
              </a:rPr>
              <a:t>.</a:t>
            </a:r>
            <a:endParaRPr lang="en-US" b="0" i="0" dirty="0">
              <a:solidFill>
                <a:srgbClr val="00B050"/>
              </a:solidFill>
              <a:effectLst/>
              <a:latin typeface="Berlin Sans FB Demi" panose="020E0802020502020306" pitchFamily="34" charset="0"/>
            </a:endParaRPr>
          </a:p>
          <a:p>
            <a:endParaRPr lang="it-IT" dirty="0">
              <a:solidFill>
                <a:srgbClr val="00B0F0"/>
              </a:solidFill>
            </a:endParaRPr>
          </a:p>
        </p:txBody>
      </p:sp>
      <p:sp>
        <p:nvSpPr>
          <p:cNvPr id="2" name="CasellaDiTesto 1">
            <a:extLst>
              <a:ext uri="{FF2B5EF4-FFF2-40B4-BE49-F238E27FC236}">
                <a16:creationId xmlns:a16="http://schemas.microsoft.com/office/drawing/2014/main" id="{ECE46EDD-7632-4EB7-B887-21F872E8C58E}"/>
              </a:ext>
            </a:extLst>
          </p:cNvPr>
          <p:cNvSpPr txBox="1"/>
          <p:nvPr/>
        </p:nvSpPr>
        <p:spPr>
          <a:xfrm>
            <a:off x="401508" y="1371421"/>
            <a:ext cx="3817257" cy="1200329"/>
          </a:xfrm>
          <a:prstGeom prst="rect">
            <a:avLst/>
          </a:prstGeom>
          <a:noFill/>
        </p:spPr>
        <p:txBody>
          <a:bodyPr wrap="square" rtlCol="0">
            <a:spAutoFit/>
          </a:bodyPr>
          <a:lstStyle/>
          <a:p>
            <a:r>
              <a:rPr lang="it-IT" sz="2400" b="1" dirty="0">
                <a:solidFill>
                  <a:srgbClr val="0070C0"/>
                </a:solidFill>
                <a:latin typeface="Bernard MT Condensed" panose="02050806060905020404" pitchFamily="18" charset="0"/>
              </a:rPr>
              <a:t>SPREAD PREDICTIVE ANALYTICS TOWARDS INSURANCE MARKETING FIELD</a:t>
            </a:r>
          </a:p>
        </p:txBody>
      </p:sp>
      <p:pic>
        <p:nvPicPr>
          <p:cNvPr id="1026" name="Picture 2">
            <a:extLst>
              <a:ext uri="{FF2B5EF4-FFF2-40B4-BE49-F238E27FC236}">
                <a16:creationId xmlns:a16="http://schemas.microsoft.com/office/drawing/2014/main" id="{A08CE93A-A2B4-4E87-9031-933DCAE3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15" y="2759414"/>
            <a:ext cx="2860328" cy="21452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D7B24063-69B3-D500-AC5A-AD13C85EF0E6}"/>
                  </a:ext>
                </a:extLst>
              </p:cNvPr>
              <p:cNvSpPr txBox="1"/>
              <p:nvPr/>
            </p:nvSpPr>
            <p:spPr>
              <a:xfrm>
                <a:off x="3799199" y="3396436"/>
                <a:ext cx="4572000"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𝐶𝐿𝑉</m:t>
                          </m:r>
                        </m:e>
                        <m:sub>
                          <m:r>
                            <a:rPr lang="en-GB" i="1">
                              <a:solidFill>
                                <a:schemeClr val="bg1"/>
                              </a:solidFill>
                              <a:latin typeface="Cambria Math" panose="02040503050406030204" pitchFamily="18" charset="0"/>
                            </a:rPr>
                            <m:t>𝑖</m:t>
                          </m:r>
                        </m:sub>
                      </m:sSub>
                      <m:r>
                        <a:rPr lang="en-GB" i="0">
                          <a:solidFill>
                            <a:schemeClr val="bg1"/>
                          </a:solidFill>
                          <a:latin typeface="Cambria Math" panose="02040503050406030204" pitchFamily="18" charset="0"/>
                        </a:rPr>
                        <m:t>= </m:t>
                      </m:r>
                      <m:nary>
                        <m:naryPr>
                          <m:chr m:val="∑"/>
                          <m:limLoc m:val="undOvr"/>
                          <m:ctrlPr>
                            <a:rPr lang="en-GB" i="1">
                              <a:solidFill>
                                <a:schemeClr val="bg1"/>
                              </a:solidFill>
                              <a:latin typeface="Cambria Math" panose="02040503050406030204" pitchFamily="18" charset="0"/>
                            </a:rPr>
                          </m:ctrlPr>
                        </m:naryPr>
                        <m:sub>
                          <m:r>
                            <a:rPr lang="en-GB" i="1">
                              <a:solidFill>
                                <a:schemeClr val="bg1"/>
                              </a:solidFill>
                              <a:latin typeface="Cambria Math" panose="02040503050406030204" pitchFamily="18" charset="0"/>
                            </a:rPr>
                            <m:t>𝑡</m:t>
                          </m:r>
                          <m:r>
                            <a:rPr lang="en-GB" i="0">
                              <a:solidFill>
                                <a:schemeClr val="bg1"/>
                              </a:solidFill>
                              <a:latin typeface="Cambria Math" panose="02040503050406030204" pitchFamily="18" charset="0"/>
                            </a:rPr>
                            <m:t>=1</m:t>
                          </m:r>
                        </m:sub>
                        <m:sup>
                          <m:r>
                            <a:rPr lang="en-GB" i="1">
                              <a:solidFill>
                                <a:schemeClr val="bg1"/>
                              </a:solidFill>
                              <a:latin typeface="Cambria Math" panose="02040503050406030204" pitchFamily="18" charset="0"/>
                            </a:rPr>
                            <m:t>𝑁</m:t>
                          </m:r>
                        </m:sup>
                        <m:e>
                          <m:f>
                            <m:fPr>
                              <m:ctrlPr>
                                <a:rPr lang="en-GB" i="1">
                                  <a:solidFill>
                                    <a:schemeClr val="bg1"/>
                                  </a:solidFill>
                                  <a:latin typeface="Cambria Math" panose="02040503050406030204" pitchFamily="18" charset="0"/>
                                </a:rPr>
                              </m:ctrlPr>
                            </m:fPr>
                            <m:num>
                              <m:d>
                                <m:dPr>
                                  <m:ctrlPr>
                                    <a:rPr lang="en-GB" i="1">
                                      <a:solidFill>
                                        <a:schemeClr val="bg1"/>
                                      </a:solidFill>
                                      <a:latin typeface="Cambria Math" panose="02040503050406030204" pitchFamily="18" charset="0"/>
                                    </a:rPr>
                                  </m:ctrlPr>
                                </m:dPr>
                                <m:e>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𝑝</m:t>
                                      </m:r>
                                    </m:e>
                                    <m:sub>
                                      <m:r>
                                        <a:rPr lang="en-GB" i="1">
                                          <a:solidFill>
                                            <a:schemeClr val="bg1"/>
                                          </a:solidFill>
                                          <a:latin typeface="Cambria Math" panose="02040503050406030204" pitchFamily="18" charset="0"/>
                                        </a:rPr>
                                        <m:t>𝑖</m:t>
                                      </m:r>
                                      <m:r>
                                        <a:rPr lang="en-GB" i="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𝑡</m:t>
                                      </m:r>
                                    </m:sub>
                                  </m:sSub>
                                  <m:r>
                                    <a:rPr lang="en-GB" i="0">
                                      <a:solidFill>
                                        <a:schemeClr val="bg1"/>
                                      </a:solidFill>
                                      <a:latin typeface="Cambria Math" panose="02040503050406030204" pitchFamily="18" charset="0"/>
                                    </a:rPr>
                                    <m:t>−</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𝑐</m:t>
                                      </m:r>
                                    </m:e>
                                    <m:sub>
                                      <m:r>
                                        <a:rPr lang="en-GB" i="1">
                                          <a:solidFill>
                                            <a:schemeClr val="bg1"/>
                                          </a:solidFill>
                                          <a:latin typeface="Cambria Math" panose="02040503050406030204" pitchFamily="18" charset="0"/>
                                        </a:rPr>
                                        <m:t>𝑖</m:t>
                                      </m:r>
                                      <m:r>
                                        <a:rPr lang="en-GB" i="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𝑡</m:t>
                                      </m:r>
                                    </m:sub>
                                  </m:sSub>
                                </m:e>
                              </m:d>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𝑝𝑟</m:t>
                                  </m:r>
                                </m:e>
                                <m:sub>
                                  <m:r>
                                    <a:rPr lang="en-GB" i="1">
                                      <a:solidFill>
                                        <a:schemeClr val="bg1"/>
                                      </a:solidFill>
                                      <a:latin typeface="Cambria Math" panose="02040503050406030204" pitchFamily="18" charset="0"/>
                                    </a:rPr>
                                    <m:t>𝑖</m:t>
                                  </m:r>
                                  <m:r>
                                    <a:rPr lang="en-GB" i="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𝑡</m:t>
                                  </m:r>
                                </m:sub>
                              </m:sSub>
                            </m:num>
                            <m:den>
                              <m:sSup>
                                <m:sSupPr>
                                  <m:ctrlPr>
                                    <a:rPr lang="en-GB" i="1">
                                      <a:solidFill>
                                        <a:schemeClr val="bg1"/>
                                      </a:solidFill>
                                      <a:latin typeface="Cambria Math" panose="02040503050406030204" pitchFamily="18" charset="0"/>
                                    </a:rPr>
                                  </m:ctrlPr>
                                </m:sSupPr>
                                <m:e>
                                  <m:d>
                                    <m:dPr>
                                      <m:ctrlPr>
                                        <a:rPr lang="en-GB" i="1">
                                          <a:solidFill>
                                            <a:schemeClr val="bg1"/>
                                          </a:solidFill>
                                          <a:latin typeface="Cambria Math" panose="02040503050406030204" pitchFamily="18" charset="0"/>
                                        </a:rPr>
                                      </m:ctrlPr>
                                    </m:dPr>
                                    <m:e>
                                      <m:r>
                                        <a:rPr lang="en-GB" i="0">
                                          <a:solidFill>
                                            <a:schemeClr val="bg1"/>
                                          </a:solidFill>
                                          <a:latin typeface="Cambria Math" panose="02040503050406030204" pitchFamily="18" charset="0"/>
                                        </a:rPr>
                                        <m:t>1+</m:t>
                                      </m:r>
                                      <m:r>
                                        <a:rPr lang="en-GB" i="1">
                                          <a:solidFill>
                                            <a:schemeClr val="bg1"/>
                                          </a:solidFill>
                                          <a:latin typeface="Cambria Math" panose="02040503050406030204" pitchFamily="18" charset="0"/>
                                        </a:rPr>
                                        <m:t>𝑑𝑟</m:t>
                                      </m:r>
                                    </m:e>
                                  </m:d>
                                </m:e>
                                <m:sup>
                                  <m:r>
                                    <a:rPr lang="en-GB" i="1">
                                      <a:solidFill>
                                        <a:schemeClr val="bg1"/>
                                      </a:solidFill>
                                      <a:latin typeface="Cambria Math" panose="02040503050406030204" pitchFamily="18" charset="0"/>
                                    </a:rPr>
                                    <m:t>𝑡</m:t>
                                  </m:r>
                                </m:sup>
                              </m:sSup>
                            </m:den>
                          </m:f>
                          <m:r>
                            <a:rPr lang="en-GB" i="0">
                              <a:solidFill>
                                <a:schemeClr val="bg1"/>
                              </a:solidFill>
                              <a:latin typeface="Cambria Math" panose="02040503050406030204" pitchFamily="18" charset="0"/>
                            </a:rPr>
                            <m:t>−</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𝐴𝐶</m:t>
                              </m:r>
                            </m:e>
                            <m:sub>
                              <m:r>
                                <a:rPr lang="en-GB" i="1">
                                  <a:solidFill>
                                    <a:schemeClr val="bg1"/>
                                  </a:solidFill>
                                  <a:latin typeface="Cambria Math" panose="02040503050406030204" pitchFamily="18" charset="0"/>
                                </a:rPr>
                                <m:t>𝑖</m:t>
                              </m:r>
                            </m:sub>
                          </m:sSub>
                        </m:e>
                      </m:nary>
                    </m:oMath>
                  </m:oMathPara>
                </a14:m>
                <a:endParaRPr lang="en-GB" dirty="0">
                  <a:solidFill>
                    <a:schemeClr val="bg1"/>
                  </a:solidFill>
                </a:endParaRPr>
              </a:p>
            </p:txBody>
          </p:sp>
        </mc:Choice>
        <mc:Fallback xmlns="">
          <p:sp>
            <p:nvSpPr>
              <p:cNvPr id="4" name="CasellaDiTesto 3">
                <a:extLst>
                  <a:ext uri="{FF2B5EF4-FFF2-40B4-BE49-F238E27FC236}">
                    <a16:creationId xmlns:a16="http://schemas.microsoft.com/office/drawing/2014/main" id="{D7B24063-69B3-D500-AC5A-AD13C85EF0E6}"/>
                  </a:ext>
                </a:extLst>
              </p:cNvPr>
              <p:cNvSpPr txBox="1">
                <a:spLocks noRot="1" noChangeAspect="1" noMove="1" noResize="1" noEditPoints="1" noAdjustHandles="1" noChangeArrowheads="1" noChangeShapeType="1" noTextEdit="1"/>
              </p:cNvSpPr>
              <p:nvPr/>
            </p:nvSpPr>
            <p:spPr>
              <a:xfrm>
                <a:off x="3799199" y="3396436"/>
                <a:ext cx="4572000" cy="871201"/>
              </a:xfrm>
              <a:prstGeom prst="rect">
                <a:avLst/>
              </a:prstGeom>
              <a:blipFill>
                <a:blip r:embed="rId4"/>
                <a:stretch>
                  <a:fillRect/>
                </a:stretch>
              </a:blipFill>
            </p:spPr>
            <p:txBody>
              <a:bodyPr/>
              <a:lstStyle/>
              <a:p>
                <a:r>
                  <a:rPr lang="en-GB">
                    <a:noFill/>
                  </a:rPr>
                  <a:t> </a:t>
                </a:r>
              </a:p>
            </p:txBody>
          </p:sp>
        </mc:Fallback>
      </mc:AlternateContent>
      <p:pic>
        <p:nvPicPr>
          <p:cNvPr id="3" name="Picture 2" descr="Munich Datageeks e.V.">
            <a:extLst>
              <a:ext uri="{FF2B5EF4-FFF2-40B4-BE49-F238E27FC236}">
                <a16:creationId xmlns:a16="http://schemas.microsoft.com/office/drawing/2014/main" id="{BFB0E8F7-755C-C972-58A7-BC4670D8AB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158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lvl="1" algn="ctr"/>
            <a:r>
              <a:rPr lang="it-IT" sz="4800" dirty="0">
                <a:latin typeface="Arial" panose="020B0604020202020204" pitchFamily="34" charset="0"/>
                <a:cs typeface="Arial" panose="020B0604020202020204" pitchFamily="34" charset="0"/>
              </a:rPr>
              <a:t>Clustering </a:t>
            </a:r>
            <a:r>
              <a:rPr lang="it-IT" sz="4800" dirty="0" err="1">
                <a:latin typeface="Arial" panose="020B0604020202020204" pitchFamily="34" charset="0"/>
                <a:cs typeface="Arial" panose="020B0604020202020204" pitchFamily="34" charset="0"/>
              </a:rPr>
              <a:t>as</a:t>
            </a:r>
            <a:r>
              <a:rPr lang="it-IT" sz="4800" dirty="0">
                <a:latin typeface="Arial" panose="020B0604020202020204" pitchFamily="34" charset="0"/>
                <a:cs typeface="Arial" panose="020B0604020202020204" pitchFamily="34" charset="0"/>
              </a:rPr>
              <a:t> Portfolio Analysis</a:t>
            </a:r>
          </a:p>
        </p:txBody>
      </p:sp>
    </p:spTree>
    <p:extLst>
      <p:ext uri="{BB962C8B-B14F-4D97-AF65-F5344CB8AC3E}">
        <p14:creationId xmlns:p14="http://schemas.microsoft.com/office/powerpoint/2010/main" val="1330340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K-</a:t>
            </a:r>
            <a:r>
              <a:rPr lang="it-IT" sz="2400" dirty="0" err="1">
                <a:solidFill>
                  <a:srgbClr val="00B050"/>
                </a:solidFill>
                <a:latin typeface="Bernard MT Condensed" panose="02050806060905020404" pitchFamily="18" charset="0"/>
              </a:rPr>
              <a:t>Means</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3" name="Picture 2" descr="Munich Datageeks e.V.">
            <a:extLst>
              <a:ext uri="{FF2B5EF4-FFF2-40B4-BE49-F238E27FC236}">
                <a16:creationId xmlns:a16="http://schemas.microsoft.com/office/drawing/2014/main" id="{76499488-C0AA-6CD4-150C-F3623AB3A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348294-3645-82A4-2456-BB6BA01A4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782" y="74549"/>
            <a:ext cx="3644592" cy="3230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493F8E7-AE2D-8DAB-7767-A96F58C9D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5117" y="3365070"/>
            <a:ext cx="2640529" cy="1613306"/>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316AE617-49AF-4F44-130A-3E268B98959F}"/>
              </a:ext>
            </a:extLst>
          </p:cNvPr>
          <p:cNvPicPr>
            <a:picLocks noChangeAspect="1"/>
          </p:cNvPicPr>
          <p:nvPr/>
        </p:nvPicPr>
        <p:blipFill>
          <a:blip r:embed="rId5"/>
          <a:stretch>
            <a:fillRect/>
          </a:stretch>
        </p:blipFill>
        <p:spPr>
          <a:xfrm>
            <a:off x="575114" y="1065571"/>
            <a:ext cx="3284505" cy="1011683"/>
          </a:xfrm>
          <a:prstGeom prst="rect">
            <a:avLst/>
          </a:prstGeom>
        </p:spPr>
      </p:pic>
      <p:pic>
        <p:nvPicPr>
          <p:cNvPr id="10" name="Immagine 9">
            <a:extLst>
              <a:ext uri="{FF2B5EF4-FFF2-40B4-BE49-F238E27FC236}">
                <a16:creationId xmlns:a16="http://schemas.microsoft.com/office/drawing/2014/main" id="{D01F6EF7-661E-21F9-B084-6CC970494F98}"/>
              </a:ext>
            </a:extLst>
          </p:cNvPr>
          <p:cNvPicPr>
            <a:picLocks noChangeAspect="1"/>
          </p:cNvPicPr>
          <p:nvPr/>
        </p:nvPicPr>
        <p:blipFill>
          <a:blip r:embed="rId6"/>
          <a:stretch>
            <a:fillRect/>
          </a:stretch>
        </p:blipFill>
        <p:spPr>
          <a:xfrm>
            <a:off x="646677" y="2364998"/>
            <a:ext cx="3234971" cy="1011683"/>
          </a:xfrm>
          <a:prstGeom prst="rect">
            <a:avLst/>
          </a:prstGeom>
        </p:spPr>
      </p:pic>
      <p:pic>
        <p:nvPicPr>
          <p:cNvPr id="13" name="Immagine 12">
            <a:extLst>
              <a:ext uri="{FF2B5EF4-FFF2-40B4-BE49-F238E27FC236}">
                <a16:creationId xmlns:a16="http://schemas.microsoft.com/office/drawing/2014/main" id="{C467CA0C-CE56-7ACE-A567-21F31B48FDDB}"/>
              </a:ext>
            </a:extLst>
          </p:cNvPr>
          <p:cNvPicPr>
            <a:picLocks noChangeAspect="1"/>
          </p:cNvPicPr>
          <p:nvPr/>
        </p:nvPicPr>
        <p:blipFill>
          <a:blip r:embed="rId7"/>
          <a:stretch>
            <a:fillRect/>
          </a:stretch>
        </p:blipFill>
        <p:spPr>
          <a:xfrm>
            <a:off x="682118" y="3693043"/>
            <a:ext cx="3200677" cy="1042032"/>
          </a:xfrm>
          <a:prstGeom prst="rect">
            <a:avLst/>
          </a:prstGeom>
        </p:spPr>
      </p:pic>
    </p:spTree>
    <p:extLst>
      <p:ext uri="{BB962C8B-B14F-4D97-AF65-F5344CB8AC3E}">
        <p14:creationId xmlns:p14="http://schemas.microsoft.com/office/powerpoint/2010/main" val="3726079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1821712" y="224972"/>
            <a:ext cx="4175051"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Hierarchical</a:t>
            </a:r>
            <a:r>
              <a:rPr lang="it-IT" sz="2400" dirty="0">
                <a:solidFill>
                  <a:srgbClr val="00B050"/>
                </a:solidFill>
                <a:latin typeface="Bernard MT Condensed" panose="02050806060905020404" pitchFamily="18" charset="0"/>
              </a:rPr>
              <a:t> clustering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3" name="Picture 2" descr="Munich Datageeks e.V.">
            <a:extLst>
              <a:ext uri="{FF2B5EF4-FFF2-40B4-BE49-F238E27FC236}">
                <a16:creationId xmlns:a16="http://schemas.microsoft.com/office/drawing/2014/main" id="{76499488-C0AA-6CD4-150C-F3623AB3A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C34507E-18CA-193D-D7C6-F6F37F265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1400" y="0"/>
            <a:ext cx="3401775" cy="33460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BAC9DB7-0B29-98B9-FB9F-C4655D8A1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9795" y="3519756"/>
            <a:ext cx="2409824" cy="1401188"/>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35A057D7-A375-845A-B236-20DED34C8659}"/>
              </a:ext>
            </a:extLst>
          </p:cNvPr>
          <p:cNvPicPr>
            <a:picLocks noChangeAspect="1"/>
          </p:cNvPicPr>
          <p:nvPr/>
        </p:nvPicPr>
        <p:blipFill>
          <a:blip r:embed="rId5"/>
          <a:stretch>
            <a:fillRect/>
          </a:stretch>
        </p:blipFill>
        <p:spPr>
          <a:xfrm>
            <a:off x="802067" y="940111"/>
            <a:ext cx="3149862" cy="1112566"/>
          </a:xfrm>
          <a:prstGeom prst="rect">
            <a:avLst/>
          </a:prstGeom>
        </p:spPr>
      </p:pic>
      <p:pic>
        <p:nvPicPr>
          <p:cNvPr id="10" name="Immagine 9">
            <a:extLst>
              <a:ext uri="{FF2B5EF4-FFF2-40B4-BE49-F238E27FC236}">
                <a16:creationId xmlns:a16="http://schemas.microsoft.com/office/drawing/2014/main" id="{18558B18-66CA-665D-4E30-366419596472}"/>
              </a:ext>
            </a:extLst>
          </p:cNvPr>
          <p:cNvPicPr>
            <a:picLocks noChangeAspect="1"/>
          </p:cNvPicPr>
          <p:nvPr/>
        </p:nvPicPr>
        <p:blipFill>
          <a:blip r:embed="rId6"/>
          <a:stretch>
            <a:fillRect/>
          </a:stretch>
        </p:blipFill>
        <p:spPr>
          <a:xfrm>
            <a:off x="802067" y="2306151"/>
            <a:ext cx="3223539" cy="1165961"/>
          </a:xfrm>
          <a:prstGeom prst="rect">
            <a:avLst/>
          </a:prstGeom>
        </p:spPr>
      </p:pic>
      <p:pic>
        <p:nvPicPr>
          <p:cNvPr id="12" name="Immagine 11">
            <a:extLst>
              <a:ext uri="{FF2B5EF4-FFF2-40B4-BE49-F238E27FC236}">
                <a16:creationId xmlns:a16="http://schemas.microsoft.com/office/drawing/2014/main" id="{92B226E7-DFC7-074C-0A9D-9B521156E911}"/>
              </a:ext>
            </a:extLst>
          </p:cNvPr>
          <p:cNvPicPr>
            <a:picLocks noChangeAspect="1"/>
          </p:cNvPicPr>
          <p:nvPr/>
        </p:nvPicPr>
        <p:blipFill>
          <a:blip r:embed="rId7"/>
          <a:stretch>
            <a:fillRect/>
          </a:stretch>
        </p:blipFill>
        <p:spPr>
          <a:xfrm>
            <a:off x="802067" y="3767808"/>
            <a:ext cx="3246401" cy="1150720"/>
          </a:xfrm>
          <a:prstGeom prst="rect">
            <a:avLst/>
          </a:prstGeom>
        </p:spPr>
      </p:pic>
    </p:spTree>
    <p:extLst>
      <p:ext uri="{BB962C8B-B14F-4D97-AF65-F5344CB8AC3E}">
        <p14:creationId xmlns:p14="http://schemas.microsoft.com/office/powerpoint/2010/main" val="1197782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7BDB8D6-A758-48BB-A085-DFF8E7135F21}"/>
              </a:ext>
            </a:extLst>
          </p:cNvPr>
          <p:cNvSpPr txBox="1"/>
          <p:nvPr/>
        </p:nvSpPr>
        <p:spPr>
          <a:xfrm>
            <a:off x="787400" y="90293"/>
            <a:ext cx="7569200" cy="1754326"/>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Conclusions</a:t>
            </a:r>
            <a:endParaRPr lang="it-IT" sz="2400" dirty="0">
              <a:solidFill>
                <a:srgbClr val="00B050"/>
              </a:solidFill>
              <a:latin typeface="Bernard MT Condensed" panose="02050806060905020404" pitchFamily="18" charset="0"/>
            </a:endParaRPr>
          </a:p>
          <a:p>
            <a:pPr marL="342900" indent="-342900" algn="just">
              <a:buFont typeface="Arial" panose="020B0604020202020204" pitchFamily="34" charset="0"/>
              <a:buChar char="•"/>
            </a:pPr>
            <a:endParaRPr lang="it-IT" sz="2400" dirty="0">
              <a:solidFill>
                <a:srgbClr val="00B050"/>
              </a:solidFill>
              <a:latin typeface="Bernard MT Condensed" panose="02050806060905020404" pitchFamily="18" charset="0"/>
            </a:endParaRPr>
          </a:p>
          <a:p>
            <a:pPr marL="342900" indent="-342900" algn="just">
              <a:buFont typeface="Arial" panose="020B0604020202020204" pitchFamily="34" charset="0"/>
              <a:buChar char="•"/>
            </a:pPr>
            <a:r>
              <a:rPr lang="it-IT" sz="1500" dirty="0" err="1">
                <a:solidFill>
                  <a:schemeClr val="bg1"/>
                </a:solidFill>
                <a:latin typeface="Berlin Sans FB Demi" panose="020E0802020502020306" pitchFamily="34" charset="0"/>
              </a:rPr>
              <a:t>Opportunity</a:t>
            </a:r>
            <a:r>
              <a:rPr lang="it-IT" sz="1500" dirty="0">
                <a:solidFill>
                  <a:schemeClr val="bg1"/>
                </a:solidFill>
                <a:latin typeface="Berlin Sans FB Demi" panose="020E0802020502020306" pitchFamily="34" charset="0"/>
              </a:rPr>
              <a:t> to use features </a:t>
            </a:r>
            <a:r>
              <a:rPr lang="it-IT" sz="1500" dirty="0" err="1">
                <a:solidFill>
                  <a:schemeClr val="bg1"/>
                </a:solidFill>
                <a:latin typeface="Berlin Sans FB Demi" panose="020E0802020502020306" pitchFamily="34" charset="0"/>
              </a:rPr>
              <a:t>extracted</a:t>
            </a:r>
            <a:r>
              <a:rPr lang="it-IT" sz="1500" dirty="0">
                <a:solidFill>
                  <a:schemeClr val="bg1"/>
                </a:solidFill>
                <a:latin typeface="Berlin Sans FB Demi" panose="020E0802020502020306" pitchFamily="34" charset="0"/>
              </a:rPr>
              <a:t> by </a:t>
            </a:r>
            <a:r>
              <a:rPr lang="it-IT" sz="1500" dirty="0" err="1">
                <a:solidFill>
                  <a:schemeClr val="bg1"/>
                </a:solidFill>
                <a:latin typeface="Berlin Sans FB Demi" panose="020E0802020502020306" pitchFamily="34" charset="0"/>
              </a:rPr>
              <a:t>dimensionality</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reduction</a:t>
            </a:r>
            <a:r>
              <a:rPr lang="it-IT" sz="1500" dirty="0">
                <a:solidFill>
                  <a:schemeClr val="bg1"/>
                </a:solidFill>
                <a:latin typeface="Berlin Sans FB Demi" panose="020E0802020502020306" pitchFamily="34" charset="0"/>
              </a:rPr>
              <a:t> tools </a:t>
            </a:r>
            <a:r>
              <a:rPr lang="it-IT" sz="1500" dirty="0" err="1">
                <a:solidFill>
                  <a:schemeClr val="bg1"/>
                </a:solidFill>
                <a:latin typeface="Berlin Sans FB Demi" panose="020E0802020502020306" pitchFamily="34" charset="0"/>
              </a:rPr>
              <a:t>as</a:t>
            </a:r>
            <a:r>
              <a:rPr lang="it-IT" sz="1500" dirty="0">
                <a:solidFill>
                  <a:schemeClr val="bg1"/>
                </a:solidFill>
                <a:latin typeface="Berlin Sans FB Demi" panose="020E0802020502020306" pitchFamily="34" charset="0"/>
              </a:rPr>
              <a:t> new </a:t>
            </a:r>
            <a:r>
              <a:rPr lang="it-IT" sz="1500" dirty="0" err="1">
                <a:solidFill>
                  <a:schemeClr val="bg1"/>
                </a:solidFill>
                <a:latin typeface="Berlin Sans FB Demi" panose="020E0802020502020306" pitchFamily="34" charset="0"/>
              </a:rPr>
              <a:t>additional</a:t>
            </a:r>
            <a:r>
              <a:rPr lang="it-IT" sz="1500" dirty="0">
                <a:solidFill>
                  <a:schemeClr val="bg1"/>
                </a:solidFill>
                <a:latin typeface="Berlin Sans FB Demi" panose="020E0802020502020306" pitchFamily="34" charset="0"/>
              </a:rPr>
              <a:t> features</a:t>
            </a:r>
          </a:p>
          <a:p>
            <a:pPr marL="342900" indent="-342900" algn="just">
              <a:buFont typeface="Arial" panose="020B0604020202020204" pitchFamily="34" charset="0"/>
              <a:buChar char="•"/>
            </a:pPr>
            <a:r>
              <a:rPr lang="it-IT" sz="1500" dirty="0">
                <a:solidFill>
                  <a:schemeClr val="bg1"/>
                </a:solidFill>
                <a:latin typeface="Berlin Sans FB Demi" panose="020E0802020502020306" pitchFamily="34" charset="0"/>
              </a:rPr>
              <a:t>Clustering can </a:t>
            </a:r>
            <a:r>
              <a:rPr lang="it-IT" sz="1500" dirty="0" err="1">
                <a:solidFill>
                  <a:schemeClr val="bg1"/>
                </a:solidFill>
                <a:latin typeface="Berlin Sans FB Demi" panose="020E0802020502020306" pitchFamily="34" charset="0"/>
              </a:rPr>
              <a:t>improve</a:t>
            </a:r>
            <a:r>
              <a:rPr lang="it-IT" sz="1500" dirty="0">
                <a:solidFill>
                  <a:schemeClr val="bg1"/>
                </a:solidFill>
                <a:latin typeface="Berlin Sans FB Demi" panose="020E0802020502020306" pitchFamily="34" charset="0"/>
              </a:rPr>
              <a:t> a portfolio and strategy </a:t>
            </a:r>
            <a:r>
              <a:rPr lang="it-IT" sz="1500" dirty="0" err="1">
                <a:solidFill>
                  <a:schemeClr val="bg1"/>
                </a:solidFill>
                <a:latin typeface="Berlin Sans FB Demi" panose="020E0802020502020306" pitchFamily="34" charset="0"/>
              </a:rPr>
              <a:t>analysis</a:t>
            </a:r>
            <a:endParaRPr lang="it-IT" sz="1500" dirty="0">
              <a:solidFill>
                <a:schemeClr val="bg1"/>
              </a:solidFill>
              <a:latin typeface="Berlin Sans FB Demi" panose="020E0802020502020306" pitchFamily="34" charset="0"/>
            </a:endParaRPr>
          </a:p>
          <a:p>
            <a:pPr marL="342900" indent="-342900" algn="just">
              <a:buFont typeface="Arial" panose="020B0604020202020204" pitchFamily="34" charset="0"/>
              <a:buChar char="•"/>
            </a:pPr>
            <a:r>
              <a:rPr lang="it-IT" sz="1500" dirty="0">
                <a:solidFill>
                  <a:schemeClr val="bg1"/>
                </a:solidFill>
                <a:latin typeface="Berlin Sans FB Demi" panose="020E0802020502020306" pitchFamily="34" charset="0"/>
              </a:rPr>
              <a:t>Some models </a:t>
            </a:r>
            <a:r>
              <a:rPr lang="it-IT" sz="1500" dirty="0" err="1">
                <a:solidFill>
                  <a:schemeClr val="bg1"/>
                </a:solidFill>
                <a:latin typeface="Berlin Sans FB Demi" panose="020E0802020502020306" pitchFamily="34" charset="0"/>
              </a:rPr>
              <a:t>give</a:t>
            </a:r>
            <a:r>
              <a:rPr lang="it-IT" sz="1500" dirty="0">
                <a:solidFill>
                  <a:schemeClr val="bg1"/>
                </a:solidFill>
                <a:latin typeface="Berlin Sans FB Demi" panose="020E0802020502020306" pitchFamily="34" charset="0"/>
              </a:rPr>
              <a:t> good performance </a:t>
            </a:r>
            <a:r>
              <a:rPr lang="it-IT" sz="1500" dirty="0" err="1">
                <a:solidFill>
                  <a:schemeClr val="bg1"/>
                </a:solidFill>
                <a:latin typeface="Berlin Sans FB Demi" panose="020E0802020502020306" pitchFamily="34" charset="0"/>
              </a:rPr>
              <a:t>but</a:t>
            </a:r>
            <a:r>
              <a:rPr lang="it-IT" sz="1500" dirty="0">
                <a:solidFill>
                  <a:schemeClr val="bg1"/>
                </a:solidFill>
                <a:latin typeface="Berlin Sans FB Demi" panose="020E0802020502020306" pitchFamily="34" charset="0"/>
              </a:rPr>
              <a:t> are </a:t>
            </a:r>
            <a:r>
              <a:rPr lang="it-IT" sz="1500" dirty="0" err="1">
                <a:solidFill>
                  <a:schemeClr val="bg1"/>
                </a:solidFill>
                <a:latin typeface="Berlin Sans FB Demi" panose="020E0802020502020306" pitchFamily="34" charset="0"/>
              </a:rPr>
              <a:t>quite</a:t>
            </a:r>
            <a:r>
              <a:rPr lang="it-IT" sz="1500" dirty="0">
                <a:solidFill>
                  <a:schemeClr val="bg1"/>
                </a:solidFill>
                <a:latin typeface="Berlin Sans FB Demi" panose="020E0802020502020306" pitchFamily="34" charset="0"/>
              </a:rPr>
              <a:t> a black-box </a:t>
            </a:r>
          </a:p>
        </p:txBody>
      </p:sp>
      <p:sp>
        <p:nvSpPr>
          <p:cNvPr id="4" name="CasellaDiTesto 3">
            <a:extLst>
              <a:ext uri="{FF2B5EF4-FFF2-40B4-BE49-F238E27FC236}">
                <a16:creationId xmlns:a16="http://schemas.microsoft.com/office/drawing/2014/main" id="{9B0D5E13-35BB-4260-BEA6-D405BECFA617}"/>
              </a:ext>
            </a:extLst>
          </p:cNvPr>
          <p:cNvSpPr txBox="1"/>
          <p:nvPr/>
        </p:nvSpPr>
        <p:spPr>
          <a:xfrm>
            <a:off x="581247" y="1982495"/>
            <a:ext cx="8073655" cy="3070712"/>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References</a:t>
            </a:r>
            <a:endParaRPr lang="it-IT" sz="2400" dirty="0">
              <a:solidFill>
                <a:srgbClr val="00B050"/>
              </a:solidFill>
              <a:latin typeface="Bernard MT Condensed" panose="02050806060905020404" pitchFamily="18" charset="0"/>
            </a:endParaRPr>
          </a:p>
          <a:p>
            <a:pPr algn="ctr"/>
            <a:endParaRPr lang="it-IT" sz="2400" dirty="0">
              <a:solidFill>
                <a:srgbClr val="00B050"/>
              </a:solidFill>
              <a:latin typeface="Bernard MT Condensed" panose="020508060609050204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 Hastie, R.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Tbishirani</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J. Friedman, “The Elements of Statistical Learning”, 2017, Springer</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M. V.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Wutrich</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S.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Rentzmann</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“Unsupervised Learning: What is a sport car?”, 2019, SSRN.</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I. Goodfellow, Y.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Bengio</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 Courville, “Deep Learning”, 2016, MIT Press </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Yoon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Hyup</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Hwang, “Hands-On Data Science for Marketing”, 2019,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Packt</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G. Bonaccorso, “Hands-On Unsupervised Learning with Python”, 2019,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Packt</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pPr>
            <a:endParaRPr lang="it-IT" sz="2400" dirty="0">
              <a:solidFill>
                <a:srgbClr val="00B050"/>
              </a:solidFill>
              <a:latin typeface="Bernard MT Condensed" panose="02050806060905020404" pitchFamily="18" charset="0"/>
            </a:endParaRPr>
          </a:p>
          <a:p>
            <a:pPr marL="342900" indent="-342900" algn="just">
              <a:buFont typeface="Arial" panose="020B0604020202020204" pitchFamily="34" charset="0"/>
              <a:buChar char="•"/>
            </a:pPr>
            <a:endParaRPr lang="it-IT" sz="2400" dirty="0">
              <a:solidFill>
                <a:srgbClr val="00B050"/>
              </a:solidFill>
              <a:latin typeface="Bernard MT Condensed" panose="02050806060905020404" pitchFamily="18" charset="0"/>
            </a:endParaRPr>
          </a:p>
        </p:txBody>
      </p:sp>
      <p:pic>
        <p:nvPicPr>
          <p:cNvPr id="3" name="Picture 2" descr="Munich Datageeks e.V.">
            <a:extLst>
              <a:ext uri="{FF2B5EF4-FFF2-40B4-BE49-F238E27FC236}">
                <a16:creationId xmlns:a16="http://schemas.microsoft.com/office/drawing/2014/main" id="{C3472FFD-E449-B543-1C4D-28F7FAB89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77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939A564-3BAF-4635-89AA-358F771084A5}"/>
              </a:ext>
            </a:extLst>
          </p:cNvPr>
          <p:cNvSpPr txBox="1"/>
          <p:nvPr/>
        </p:nvSpPr>
        <p:spPr>
          <a:xfrm>
            <a:off x="2906232" y="928578"/>
            <a:ext cx="2615609" cy="1569660"/>
          </a:xfrm>
          <a:prstGeom prst="rect">
            <a:avLst/>
          </a:prstGeom>
          <a:noFill/>
        </p:spPr>
        <p:txBody>
          <a:bodyPr wrap="square" rtlCol="0">
            <a:spAutoFit/>
          </a:bodyPr>
          <a:lstStyle/>
          <a:p>
            <a:pPr algn="ctr"/>
            <a:r>
              <a:rPr lang="it-IT" sz="9600" dirty="0">
                <a:solidFill>
                  <a:srgbClr val="FF0000"/>
                </a:solidFill>
                <a:latin typeface="Berlin Sans FB Demi" panose="020E0802020502020306" pitchFamily="34" charset="0"/>
              </a:rPr>
              <a:t>???</a:t>
            </a:r>
          </a:p>
        </p:txBody>
      </p:sp>
      <p:sp>
        <p:nvSpPr>
          <p:cNvPr id="4" name="CasellaDiTesto 3">
            <a:extLst>
              <a:ext uri="{FF2B5EF4-FFF2-40B4-BE49-F238E27FC236}">
                <a16:creationId xmlns:a16="http://schemas.microsoft.com/office/drawing/2014/main" id="{53F6619C-3A9A-4143-8708-45FB51DE81D6}"/>
              </a:ext>
            </a:extLst>
          </p:cNvPr>
          <p:cNvSpPr txBox="1"/>
          <p:nvPr/>
        </p:nvSpPr>
        <p:spPr>
          <a:xfrm>
            <a:off x="6393120" y="4518711"/>
            <a:ext cx="2565991" cy="400110"/>
          </a:xfrm>
          <a:prstGeom prst="rect">
            <a:avLst/>
          </a:prstGeom>
          <a:noFill/>
        </p:spPr>
        <p:txBody>
          <a:bodyPr wrap="square" rtlCol="0">
            <a:spAutoFit/>
          </a:bodyPr>
          <a:lstStyle/>
          <a:p>
            <a:pPr algn="ctr"/>
            <a:r>
              <a:rPr lang="it-IT" sz="1000" b="1" dirty="0" err="1">
                <a:solidFill>
                  <a:schemeClr val="bg1"/>
                </a:solidFill>
                <a:latin typeface="Berlin Sans FB Demi" panose="020E0802020502020306" pitchFamily="34" charset="0"/>
              </a:rPr>
              <a:t>Contacts</a:t>
            </a:r>
            <a:r>
              <a:rPr lang="it-IT" sz="1000" b="1" dirty="0">
                <a:solidFill>
                  <a:schemeClr val="bg1"/>
                </a:solidFill>
                <a:latin typeface="Berlin Sans FB Demi" panose="020E0802020502020306" pitchFamily="34" charset="0"/>
              </a:rPr>
              <a:t>:  </a:t>
            </a:r>
            <a:r>
              <a:rPr lang="it-IT" sz="1000" dirty="0">
                <a:solidFill>
                  <a:schemeClr val="bg1"/>
                </a:solidFill>
                <a:latin typeface="Berlin Sans FB Demi" panose="020E0802020502020306" pitchFamily="34" charset="0"/>
                <a:hlinkClick r:id="rId2">
                  <a:extLst>
                    <a:ext uri="{A12FA001-AC4F-418D-AE19-62706E023703}">
                      <ahyp:hlinkClr xmlns:ahyp="http://schemas.microsoft.com/office/drawing/2018/hyperlinkcolor" val="tx"/>
                    </a:ext>
                  </a:extLst>
                </a:hlinkClick>
              </a:rPr>
              <a:t>c.giancaterino@gmail.com</a:t>
            </a:r>
            <a:endParaRPr lang="it-IT" sz="1000" dirty="0">
              <a:solidFill>
                <a:schemeClr val="bg1"/>
              </a:solidFill>
              <a:latin typeface="Berlin Sans FB Demi" panose="020E0802020502020306" pitchFamily="34" charset="0"/>
            </a:endParaRPr>
          </a:p>
          <a:p>
            <a:pPr algn="ctr"/>
            <a:r>
              <a:rPr lang="en-GB" sz="1000" b="1" dirty="0">
                <a:solidFill>
                  <a:schemeClr val="bg1"/>
                </a:solidFill>
                <a:hlinkClick r:id="rId3">
                  <a:extLst>
                    <a:ext uri="{A12FA001-AC4F-418D-AE19-62706E023703}">
                      <ahyp:hlinkClr xmlns:ahyp="http://schemas.microsoft.com/office/drawing/2018/hyperlinkcolor" val="tx"/>
                    </a:ext>
                  </a:extLst>
                </a:hlinkClick>
              </a:rPr>
              <a:t>Claudio Giorgio Giancaterino | LinkedIn</a:t>
            </a:r>
            <a:endParaRPr lang="it-IT" sz="1000" b="1" dirty="0">
              <a:solidFill>
                <a:schemeClr val="bg1"/>
              </a:solidFill>
              <a:latin typeface="Berlin Sans FB Demi" panose="020E0802020502020306" pitchFamily="34" charset="0"/>
            </a:endParaRPr>
          </a:p>
        </p:txBody>
      </p:sp>
      <p:pic>
        <p:nvPicPr>
          <p:cNvPr id="6" name="Immagine 5">
            <a:extLst>
              <a:ext uri="{FF2B5EF4-FFF2-40B4-BE49-F238E27FC236}">
                <a16:creationId xmlns:a16="http://schemas.microsoft.com/office/drawing/2014/main" id="{47F70920-97B4-4299-8E69-AEB13ED84507}"/>
              </a:ext>
            </a:extLst>
          </p:cNvPr>
          <p:cNvPicPr>
            <a:picLocks noChangeAspect="1"/>
          </p:cNvPicPr>
          <p:nvPr/>
        </p:nvPicPr>
        <p:blipFill>
          <a:blip r:embed="rId4"/>
          <a:stretch>
            <a:fillRect/>
          </a:stretch>
        </p:blipFill>
        <p:spPr>
          <a:xfrm>
            <a:off x="6674439" y="2424222"/>
            <a:ext cx="2003351" cy="2003351"/>
          </a:xfrm>
          <a:prstGeom prst="rect">
            <a:avLst/>
          </a:prstGeom>
        </p:spPr>
      </p:pic>
      <p:pic>
        <p:nvPicPr>
          <p:cNvPr id="3" name="Picture 2" descr="Munich Datageeks e.V.">
            <a:extLst>
              <a:ext uri="{FF2B5EF4-FFF2-40B4-BE49-F238E27FC236}">
                <a16:creationId xmlns:a16="http://schemas.microsoft.com/office/drawing/2014/main" id="{17E84126-A5CC-F20D-FB2B-83101E5090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641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1026" name="Picture 2">
            <a:extLst>
              <a:ext uri="{FF2B5EF4-FFF2-40B4-BE49-F238E27FC236}">
                <a16:creationId xmlns:a16="http://schemas.microsoft.com/office/drawing/2014/main" id="{A591E743-35FB-482A-B174-49472E778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38" y="2148115"/>
            <a:ext cx="4283558" cy="22372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ncreases CLV in business">
            <a:extLst>
              <a:ext uri="{FF2B5EF4-FFF2-40B4-BE49-F238E27FC236}">
                <a16:creationId xmlns:a16="http://schemas.microsoft.com/office/drawing/2014/main" id="{CD2D2482-3471-4137-938F-5AD150E4A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388" y="1873931"/>
            <a:ext cx="3560885" cy="2511425"/>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E83FDFA9-590C-4FB3-AADB-CC35E635CD2C}"/>
              </a:ext>
            </a:extLst>
          </p:cNvPr>
          <p:cNvSpPr txBox="1"/>
          <p:nvPr/>
        </p:nvSpPr>
        <p:spPr>
          <a:xfrm>
            <a:off x="4898571" y="4492171"/>
            <a:ext cx="3927702" cy="230832"/>
          </a:xfrm>
          <a:prstGeom prst="rect">
            <a:avLst/>
          </a:prstGeom>
          <a:noFill/>
        </p:spPr>
        <p:txBody>
          <a:bodyPr wrap="square" rtlCol="0">
            <a:spAutoFit/>
          </a:bodyPr>
          <a:lstStyle/>
          <a:p>
            <a:r>
              <a:rPr lang="en-GB" sz="900" b="0" i="1" dirty="0">
                <a:solidFill>
                  <a:srgbClr val="9FA5AD"/>
                </a:solidFill>
                <a:effectLst/>
                <a:latin typeface="Arial" panose="020B0604020202020204" pitchFamily="34" charset="0"/>
                <a:cs typeface="Arial" panose="020B0604020202020204" pitchFamily="34" charset="0"/>
              </a:rPr>
              <a:t>What increases CLV in business, according to a survey by Criteo (</a:t>
            </a:r>
            <a:r>
              <a:rPr lang="en-GB" sz="900" b="0" i="1" u="sng" dirty="0">
                <a:solidFill>
                  <a:srgbClr val="006BD6"/>
                </a:solidFill>
                <a:effectLst/>
                <a:latin typeface="Arial" panose="020B0604020202020204" pitchFamily="34" charset="0"/>
                <a:cs typeface="Arial" panose="020B0604020202020204" pitchFamily="34" charset="0"/>
                <a:hlinkClick r:id="rId5"/>
              </a:rPr>
              <a:t>source</a:t>
            </a:r>
            <a:r>
              <a:rPr lang="en-GB" sz="900" b="0" i="1" dirty="0">
                <a:solidFill>
                  <a:srgbClr val="9FA5AD"/>
                </a:solidFill>
                <a:effectLst/>
                <a:latin typeface="Arial" panose="020B0604020202020204" pitchFamily="34" charset="0"/>
                <a:cs typeface="Arial" panose="020B0604020202020204" pitchFamily="34" charset="0"/>
              </a:rPr>
              <a:t>)</a:t>
            </a:r>
            <a:endParaRPr lang="en-GB" sz="900" dirty="0">
              <a:latin typeface="Arial" panose="020B0604020202020204" pitchFamily="34" charset="0"/>
              <a:cs typeface="Arial" panose="020B0604020202020204" pitchFamily="34" charset="0"/>
            </a:endParaRPr>
          </a:p>
        </p:txBody>
      </p:sp>
      <p:pic>
        <p:nvPicPr>
          <p:cNvPr id="3" name="Picture 2" descr="Munich Datageeks e.V.">
            <a:extLst>
              <a:ext uri="{FF2B5EF4-FFF2-40B4-BE49-F238E27FC236}">
                <a16:creationId xmlns:a16="http://schemas.microsoft.com/office/drawing/2014/main" id="{9B731D70-E5B9-8549-FD9C-D7948EF452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118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830997"/>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Data</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3471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3" name="Immagine 2">
            <a:extLst>
              <a:ext uri="{FF2B5EF4-FFF2-40B4-BE49-F238E27FC236}">
                <a16:creationId xmlns:a16="http://schemas.microsoft.com/office/drawing/2014/main" id="{A3CCD10F-8208-4A05-8F83-806ED56F77D8}"/>
              </a:ext>
            </a:extLst>
          </p:cNvPr>
          <p:cNvPicPr>
            <a:picLocks noChangeAspect="1"/>
          </p:cNvPicPr>
          <p:nvPr/>
        </p:nvPicPr>
        <p:blipFill>
          <a:blip r:embed="rId3"/>
          <a:stretch>
            <a:fillRect/>
          </a:stretch>
        </p:blipFill>
        <p:spPr>
          <a:xfrm>
            <a:off x="1743739" y="2436024"/>
            <a:ext cx="2418863" cy="2573766"/>
          </a:xfrm>
          <a:prstGeom prst="rect">
            <a:avLst/>
          </a:prstGeom>
        </p:spPr>
      </p:pic>
      <p:pic>
        <p:nvPicPr>
          <p:cNvPr id="5" name="Immagine 4">
            <a:extLst>
              <a:ext uri="{FF2B5EF4-FFF2-40B4-BE49-F238E27FC236}">
                <a16:creationId xmlns:a16="http://schemas.microsoft.com/office/drawing/2014/main" id="{EE64AB44-4FF4-4D0C-B397-75B022F5037B}"/>
              </a:ext>
            </a:extLst>
          </p:cNvPr>
          <p:cNvPicPr>
            <a:picLocks noChangeAspect="1"/>
          </p:cNvPicPr>
          <p:nvPr/>
        </p:nvPicPr>
        <p:blipFill>
          <a:blip r:embed="rId4"/>
          <a:stretch>
            <a:fillRect/>
          </a:stretch>
        </p:blipFill>
        <p:spPr>
          <a:xfrm>
            <a:off x="2458811" y="609556"/>
            <a:ext cx="6225783" cy="1749649"/>
          </a:xfrm>
          <a:prstGeom prst="rect">
            <a:avLst/>
          </a:prstGeom>
        </p:spPr>
      </p:pic>
      <p:pic>
        <p:nvPicPr>
          <p:cNvPr id="7" name="Immagine 6">
            <a:extLst>
              <a:ext uri="{FF2B5EF4-FFF2-40B4-BE49-F238E27FC236}">
                <a16:creationId xmlns:a16="http://schemas.microsoft.com/office/drawing/2014/main" id="{6EF579D1-71C1-4699-A0B5-D8D9C892DE37}"/>
              </a:ext>
            </a:extLst>
          </p:cNvPr>
          <p:cNvPicPr>
            <a:picLocks noChangeAspect="1"/>
          </p:cNvPicPr>
          <p:nvPr/>
        </p:nvPicPr>
        <p:blipFill>
          <a:blip r:embed="rId5"/>
          <a:stretch>
            <a:fillRect/>
          </a:stretch>
        </p:blipFill>
        <p:spPr>
          <a:xfrm>
            <a:off x="4981399" y="2905024"/>
            <a:ext cx="3630877" cy="538685"/>
          </a:xfrm>
          <a:prstGeom prst="rect">
            <a:avLst/>
          </a:prstGeom>
        </p:spPr>
      </p:pic>
      <p:sp>
        <p:nvSpPr>
          <p:cNvPr id="9" name="CasellaDiTesto 8">
            <a:extLst>
              <a:ext uri="{FF2B5EF4-FFF2-40B4-BE49-F238E27FC236}">
                <a16:creationId xmlns:a16="http://schemas.microsoft.com/office/drawing/2014/main" id="{5597C46D-B373-4551-B850-8CCC402C6CC2}"/>
              </a:ext>
            </a:extLst>
          </p:cNvPr>
          <p:cNvSpPr txBox="1"/>
          <p:nvPr/>
        </p:nvSpPr>
        <p:spPr>
          <a:xfrm>
            <a:off x="2601433" y="133710"/>
            <a:ext cx="6394568" cy="461665"/>
          </a:xfrm>
          <a:prstGeom prst="rect">
            <a:avLst/>
          </a:prstGeom>
          <a:noFill/>
        </p:spPr>
        <p:txBody>
          <a:bodyPr wrap="square" rtlCol="0">
            <a:spAutoFit/>
          </a:bodyPr>
          <a:lstStyle/>
          <a:p>
            <a:r>
              <a:rPr lang="it-IT" sz="2400" dirty="0">
                <a:solidFill>
                  <a:srgbClr val="00B050"/>
                </a:solidFill>
                <a:latin typeface="Bernard MT Condensed" panose="02050806060905020404" pitchFamily="18" charset="0"/>
              </a:rPr>
              <a:t>USE CASE: AUTOINSURANCE DATA SET</a:t>
            </a:r>
          </a:p>
        </p:txBody>
      </p:sp>
      <p:sp>
        <p:nvSpPr>
          <p:cNvPr id="10" name="CasellaDiTesto 9">
            <a:extLst>
              <a:ext uri="{FF2B5EF4-FFF2-40B4-BE49-F238E27FC236}">
                <a16:creationId xmlns:a16="http://schemas.microsoft.com/office/drawing/2014/main" id="{3FDB2A0F-76F1-483E-AA64-B3C0A722E050}"/>
              </a:ext>
            </a:extLst>
          </p:cNvPr>
          <p:cNvSpPr txBox="1"/>
          <p:nvPr/>
        </p:nvSpPr>
        <p:spPr>
          <a:xfrm>
            <a:off x="4348717" y="3764197"/>
            <a:ext cx="4572000" cy="707886"/>
          </a:xfrm>
          <a:prstGeom prst="rect">
            <a:avLst/>
          </a:prstGeom>
          <a:noFill/>
        </p:spPr>
        <p:txBody>
          <a:bodyPr wrap="square">
            <a:spAutoFit/>
          </a:bodyPr>
          <a:lstStyle/>
          <a:p>
            <a:r>
              <a:rPr lang="en-GB" sz="1000" b="1" u="sng"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Data: https://www.ibm.com/communities/analytics/watson-analytics-blog/marketing-customer-value-analysis/</a:t>
            </a:r>
            <a:r>
              <a:rPr lang="en-GB" sz="1000" b="1" u="sng"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GB" sz="1000" b="1" u="sng"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https://www.kaggle.com/pankajjsh06/ibm-watson-marketing-customer-value-data</a:t>
            </a:r>
            <a:endParaRPr lang="en-GB" sz="1000" b="1" dirty="0">
              <a:solidFill>
                <a:srgbClr val="0070C0"/>
              </a:solidFill>
            </a:endParaRPr>
          </a:p>
        </p:txBody>
      </p:sp>
      <p:pic>
        <p:nvPicPr>
          <p:cNvPr id="2" name="Picture 2" descr="Munich Datageeks e.V.">
            <a:extLst>
              <a:ext uri="{FF2B5EF4-FFF2-40B4-BE49-F238E27FC236}">
                <a16:creationId xmlns:a16="http://schemas.microsoft.com/office/drawing/2014/main" id="{EB0AF8E2-A19F-A36B-EFA9-6E32BA4649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16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4" name="Immagine 3">
            <a:extLst>
              <a:ext uri="{FF2B5EF4-FFF2-40B4-BE49-F238E27FC236}">
                <a16:creationId xmlns:a16="http://schemas.microsoft.com/office/drawing/2014/main" id="{81EA8150-8569-43E6-BE48-B48D9F8ACA70}"/>
              </a:ext>
            </a:extLst>
          </p:cNvPr>
          <p:cNvPicPr>
            <a:picLocks noChangeAspect="1"/>
          </p:cNvPicPr>
          <p:nvPr/>
        </p:nvPicPr>
        <p:blipFill>
          <a:blip r:embed="rId3"/>
          <a:stretch>
            <a:fillRect/>
          </a:stretch>
        </p:blipFill>
        <p:spPr>
          <a:xfrm>
            <a:off x="2248589" y="453657"/>
            <a:ext cx="2323411" cy="2231555"/>
          </a:xfrm>
          <a:prstGeom prst="rect">
            <a:avLst/>
          </a:prstGeom>
        </p:spPr>
      </p:pic>
      <p:pic>
        <p:nvPicPr>
          <p:cNvPr id="7" name="Immagine 6">
            <a:extLst>
              <a:ext uri="{FF2B5EF4-FFF2-40B4-BE49-F238E27FC236}">
                <a16:creationId xmlns:a16="http://schemas.microsoft.com/office/drawing/2014/main" id="{54BE1437-6868-4267-AF45-445F3ACA14D8}"/>
              </a:ext>
            </a:extLst>
          </p:cNvPr>
          <p:cNvPicPr>
            <a:picLocks noChangeAspect="1"/>
          </p:cNvPicPr>
          <p:nvPr/>
        </p:nvPicPr>
        <p:blipFill>
          <a:blip r:embed="rId4"/>
          <a:stretch>
            <a:fillRect/>
          </a:stretch>
        </p:blipFill>
        <p:spPr>
          <a:xfrm>
            <a:off x="736516" y="2953657"/>
            <a:ext cx="3975056" cy="1842207"/>
          </a:xfrm>
          <a:prstGeom prst="rect">
            <a:avLst/>
          </a:prstGeom>
        </p:spPr>
      </p:pic>
      <p:pic>
        <p:nvPicPr>
          <p:cNvPr id="10" name="Immagine 9">
            <a:extLst>
              <a:ext uri="{FF2B5EF4-FFF2-40B4-BE49-F238E27FC236}">
                <a16:creationId xmlns:a16="http://schemas.microsoft.com/office/drawing/2014/main" id="{01A8F2CB-9388-4419-B448-4A7AEA839DDB}"/>
              </a:ext>
            </a:extLst>
          </p:cNvPr>
          <p:cNvPicPr>
            <a:picLocks noChangeAspect="1"/>
          </p:cNvPicPr>
          <p:nvPr/>
        </p:nvPicPr>
        <p:blipFill>
          <a:blip r:embed="rId5"/>
          <a:stretch>
            <a:fillRect/>
          </a:stretch>
        </p:blipFill>
        <p:spPr>
          <a:xfrm>
            <a:off x="6237306" y="453656"/>
            <a:ext cx="2247845" cy="2231556"/>
          </a:xfrm>
          <a:prstGeom prst="rect">
            <a:avLst/>
          </a:prstGeom>
        </p:spPr>
      </p:pic>
      <p:pic>
        <p:nvPicPr>
          <p:cNvPr id="12" name="Immagine 11">
            <a:extLst>
              <a:ext uri="{FF2B5EF4-FFF2-40B4-BE49-F238E27FC236}">
                <a16:creationId xmlns:a16="http://schemas.microsoft.com/office/drawing/2014/main" id="{472E0F07-2196-4BEA-97AC-E85D294DBA9E}"/>
              </a:ext>
            </a:extLst>
          </p:cNvPr>
          <p:cNvPicPr>
            <a:picLocks noChangeAspect="1"/>
          </p:cNvPicPr>
          <p:nvPr/>
        </p:nvPicPr>
        <p:blipFill>
          <a:blip r:embed="rId6"/>
          <a:stretch>
            <a:fillRect/>
          </a:stretch>
        </p:blipFill>
        <p:spPr>
          <a:xfrm>
            <a:off x="4942115" y="2953657"/>
            <a:ext cx="3925808" cy="1842208"/>
          </a:xfrm>
          <a:prstGeom prst="rect">
            <a:avLst/>
          </a:prstGeom>
        </p:spPr>
      </p:pic>
      <p:sp>
        <p:nvSpPr>
          <p:cNvPr id="6" name="CasellaDiTesto 5">
            <a:extLst>
              <a:ext uri="{FF2B5EF4-FFF2-40B4-BE49-F238E27FC236}">
                <a16:creationId xmlns:a16="http://schemas.microsoft.com/office/drawing/2014/main" id="{99AE5F82-7D08-4EDA-86CD-37A27D804D0B}"/>
              </a:ext>
            </a:extLst>
          </p:cNvPr>
          <p:cNvSpPr txBox="1"/>
          <p:nvPr/>
        </p:nvSpPr>
        <p:spPr>
          <a:xfrm>
            <a:off x="2618704" y="56093"/>
            <a:ext cx="6423697" cy="338554"/>
          </a:xfrm>
          <a:prstGeom prst="rect">
            <a:avLst/>
          </a:prstGeom>
          <a:noFill/>
        </p:spPr>
        <p:txBody>
          <a:bodyPr wrap="square" rtlCol="0">
            <a:spAutoFit/>
          </a:bodyPr>
          <a:lstStyle/>
          <a:p>
            <a:pPr algn="ctr"/>
            <a:r>
              <a:rPr lang="it-IT" sz="1600" dirty="0">
                <a:solidFill>
                  <a:schemeClr val="bg1"/>
                </a:solidFill>
                <a:latin typeface="Berlin Sans FB Demi" panose="020E0802020502020306" pitchFamily="34" charset="0"/>
              </a:rPr>
              <a:t>Distribution of CLV and </a:t>
            </a:r>
            <a:r>
              <a:rPr lang="it-IT" sz="1600" dirty="0" err="1">
                <a:solidFill>
                  <a:schemeClr val="bg1"/>
                </a:solidFill>
                <a:latin typeface="Berlin Sans FB Demi" panose="020E0802020502020306" pitchFamily="34" charset="0"/>
              </a:rPr>
              <a:t>Monthly</a:t>
            </a:r>
            <a:r>
              <a:rPr lang="it-IT" sz="1600" dirty="0">
                <a:solidFill>
                  <a:schemeClr val="bg1"/>
                </a:solidFill>
                <a:latin typeface="Berlin Sans FB Demi" panose="020E0802020502020306" pitchFamily="34" charset="0"/>
              </a:rPr>
              <a:t> Premium Auto in the </a:t>
            </a:r>
            <a:r>
              <a:rPr lang="it-IT" sz="1600" dirty="0" err="1">
                <a:solidFill>
                  <a:schemeClr val="bg1"/>
                </a:solidFill>
                <a:latin typeface="Berlin Sans FB Demi" panose="020E0802020502020306" pitchFamily="34" charset="0"/>
              </a:rPr>
              <a:t>year</a:t>
            </a:r>
            <a:endParaRPr lang="it-IT" sz="1600" dirty="0">
              <a:solidFill>
                <a:schemeClr val="bg1"/>
              </a:solidFill>
              <a:latin typeface="Berlin Sans FB Demi" panose="020E0802020502020306" pitchFamily="34" charset="0"/>
            </a:endParaRPr>
          </a:p>
        </p:txBody>
      </p:sp>
      <p:pic>
        <p:nvPicPr>
          <p:cNvPr id="2" name="Picture 2" descr="Munich Datageeks e.V.">
            <a:extLst>
              <a:ext uri="{FF2B5EF4-FFF2-40B4-BE49-F238E27FC236}">
                <a16:creationId xmlns:a16="http://schemas.microsoft.com/office/drawing/2014/main" id="{DF1461D3-21F9-5C1B-F84B-841AECB920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2282456" cy="84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621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Customer </a:t>
            </a:r>
            <a:r>
              <a:rPr lang="it-IT" sz="4800" dirty="0" err="1">
                <a:latin typeface="Arial" panose="020B0604020202020204" pitchFamily="34" charset="0"/>
                <a:cs typeface="Arial" panose="020B0604020202020204" pitchFamily="34" charset="0"/>
              </a:rPr>
              <a:t>Lifetime</a:t>
            </a:r>
            <a:r>
              <a:rPr lang="it-IT" sz="4800" dirty="0">
                <a:latin typeface="Arial" panose="020B0604020202020204" pitchFamily="34" charset="0"/>
                <a:cs typeface="Arial" panose="020B0604020202020204" pitchFamily="34" charset="0"/>
              </a:rPr>
              <a:t> Value </a:t>
            </a:r>
            <a:r>
              <a:rPr lang="it-IT" sz="4800" dirty="0" err="1">
                <a:latin typeface="Arial" panose="020B0604020202020204" pitchFamily="34" charset="0"/>
                <a:cs typeface="Arial" panose="020B0604020202020204" pitchFamily="34" charset="0"/>
              </a:rPr>
              <a:t>Modelling</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77980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TM03457452[[fn=Celestiale]]</Template>
  <TotalTime>2487</TotalTime>
  <Words>1940</Words>
  <Application>Microsoft Office PowerPoint</Application>
  <PresentationFormat>Presentazione su schermo (16:9)</PresentationFormat>
  <Paragraphs>168</Paragraphs>
  <Slides>44</Slides>
  <Notes>6</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44</vt:i4>
      </vt:variant>
    </vt:vector>
  </HeadingPairs>
  <TitlesOfParts>
    <vt:vector size="53" baseType="lpstr">
      <vt:lpstr>Cambria Math</vt:lpstr>
      <vt:lpstr>Calibri</vt:lpstr>
      <vt:lpstr>Berlin Sans FB Demi</vt:lpstr>
      <vt:lpstr>Calibri Light</vt:lpstr>
      <vt:lpstr>Wingdings</vt:lpstr>
      <vt:lpstr>Bernard MT Condensed</vt:lpstr>
      <vt:lpstr>Arial</vt:lpstr>
      <vt:lpstr>Berlin Sans FB</vt:lpstr>
      <vt:lpstr>Celestiale</vt:lpstr>
      <vt:lpstr>Unsupervised Learning applied to THE Customer Lifetime Value (CLV)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Attuario &amp; Data Science</dc:title>
  <dc:creator>Marilena</dc:creator>
  <cp:lastModifiedBy>claudio giancaterino</cp:lastModifiedBy>
  <cp:revision>117</cp:revision>
  <dcterms:modified xsi:type="dcterms:W3CDTF">2022-09-29T17:48:19Z</dcterms:modified>
</cp:coreProperties>
</file>